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9"/>
  </p:notesMasterIdLst>
  <p:handoutMasterIdLst>
    <p:handoutMasterId r:id="rId20"/>
  </p:handoutMasterIdLst>
  <p:sldIdLst>
    <p:sldId id="292" r:id="rId5"/>
    <p:sldId id="291" r:id="rId6"/>
    <p:sldId id="294" r:id="rId7"/>
    <p:sldId id="308" r:id="rId8"/>
    <p:sldId id="296" r:id="rId9"/>
    <p:sldId id="297" r:id="rId10"/>
    <p:sldId id="298" r:id="rId11"/>
    <p:sldId id="304" r:id="rId12"/>
    <p:sldId id="307" r:id="rId13"/>
    <p:sldId id="300" r:id="rId14"/>
    <p:sldId id="301" r:id="rId15"/>
    <p:sldId id="302" r:id="rId16"/>
    <p:sldId id="303" r:id="rId17"/>
    <p:sldId id="293" r:id="rId18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ECEF"/>
    <a:srgbClr val="F3EFF4"/>
    <a:srgbClr val="F0F5F9"/>
    <a:srgbClr val="755781"/>
    <a:srgbClr val="6F557C"/>
    <a:srgbClr val="2B6280"/>
    <a:srgbClr val="9CCEC7"/>
    <a:srgbClr val="374D81"/>
    <a:srgbClr val="043D8F"/>
    <a:srgbClr val="76CA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792" autoAdjust="0"/>
    <p:restoredTop sz="64027" autoAdjust="0"/>
  </p:normalViewPr>
  <p:slideViewPr>
    <p:cSldViewPr snapToGrid="0">
      <p:cViewPr varScale="1">
        <p:scale>
          <a:sx n="71" d="100"/>
          <a:sy n="71" d="100"/>
        </p:scale>
        <p:origin x="3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1C35BD-949C-5649-80A2-A0713EEF4490}" type="doc">
      <dgm:prSet loTypeId="urn:microsoft.com/office/officeart/2008/layout/PictureStrips" loCatId="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B2D4F852-CCF6-1A4C-9E97-4694D0416455}">
      <dgm:prSet phldrT="[Testo]" custT="1"/>
      <dgm:spPr/>
      <dgm:t>
        <a:bodyPr/>
        <a:lstStyle/>
        <a:p>
          <a:r>
            <a:rPr lang="it-IT" sz="2400" b="1" dirty="0">
              <a:latin typeface="Georgia" panose="02040502050405020303" pitchFamily="18" charset="0"/>
            </a:rPr>
            <a:t>TECNICA</a:t>
          </a:r>
        </a:p>
      </dgm:t>
    </dgm:pt>
    <dgm:pt modelId="{BBCE2348-DEB0-3F41-84CD-30D35DA1337B}" type="parTrans" cxnId="{8958258D-1F1D-2B49-BAF1-346429840EA5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D01F3FB0-36F9-C048-8AD0-FC4458F91257}" type="sibTrans" cxnId="{8958258D-1F1D-2B49-BAF1-346429840EA5}">
      <dgm:prSet custT="1"/>
      <dgm:spPr/>
      <dgm:t>
        <a:bodyPr/>
        <a:lstStyle/>
        <a:p>
          <a:endParaRPr lang="it-IT" sz="1800">
            <a:latin typeface="Georgia" panose="02040502050405020303" pitchFamily="18" charset="0"/>
          </a:endParaRPr>
        </a:p>
      </dgm:t>
    </dgm:pt>
    <dgm:pt modelId="{9FFA05EF-1F98-3A40-A4E4-940EED5B80B3}">
      <dgm:prSet phldrT="[Testo]" custT="1"/>
      <dgm:spPr/>
      <dgm:t>
        <a:bodyPr/>
        <a:lstStyle/>
        <a:p>
          <a:r>
            <a:rPr lang="it" altLang="en-US" sz="2000">
              <a:latin typeface="Georgia" panose="02040502050405020303" pitchFamily="18" charset="0"/>
              <a:ea typeface="Inter" pitchFamily="34" charset="-122"/>
              <a:cs typeface="Inter" pitchFamily="34" charset="-120"/>
            </a:rPr>
            <a:t>Robotica o laparoscopia</a:t>
          </a:r>
          <a:endParaRPr lang="it-IT" sz="2000" dirty="0">
            <a:latin typeface="Georgia" panose="02040502050405020303" pitchFamily="18" charset="0"/>
          </a:endParaRPr>
        </a:p>
      </dgm:t>
    </dgm:pt>
    <dgm:pt modelId="{59975C23-E72B-C643-9CC3-9E6588BE9A44}" type="parTrans" cxnId="{EBAB2AFD-CD2E-5D4D-9F9B-49A27673A335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FF2A43AA-DE30-0448-B60D-52DB31144D51}" type="sibTrans" cxnId="{EBAB2AFD-CD2E-5D4D-9F9B-49A27673A335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FB69DC49-FE29-DD4A-825F-A4ADF29EF491}">
      <dgm:prSet phldrT="[Testo]" custT="1"/>
      <dgm:spPr/>
      <dgm:t>
        <a:bodyPr/>
        <a:lstStyle/>
        <a:p>
          <a:r>
            <a:rPr lang="it-IT" sz="2400" b="1" dirty="0">
              <a:latin typeface="Georgia" panose="02040502050405020303" pitchFamily="18" charset="0"/>
            </a:rPr>
            <a:t>INTERVENTO</a:t>
          </a:r>
        </a:p>
      </dgm:t>
    </dgm:pt>
    <dgm:pt modelId="{269CBDBE-CF18-8A49-8EA1-47EB94126342}" type="parTrans" cxnId="{77BDB77A-AE8C-5D4C-A64A-6A04CAC27821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019B79CB-2F5C-C24D-B29E-4EA7A4293D95}" type="sibTrans" cxnId="{77BDB77A-AE8C-5D4C-A64A-6A04CAC27821}">
      <dgm:prSet custT="1"/>
      <dgm:spPr/>
      <dgm:t>
        <a:bodyPr/>
        <a:lstStyle/>
        <a:p>
          <a:endParaRPr lang="it-IT" sz="1800">
            <a:latin typeface="Georgia" panose="02040502050405020303" pitchFamily="18" charset="0"/>
          </a:endParaRPr>
        </a:p>
      </dgm:t>
    </dgm:pt>
    <dgm:pt modelId="{791211E0-B9B2-044E-986F-F0A2929A93D4}">
      <dgm:prSet phldrT="[Testo]" custT="1"/>
      <dgm:spPr/>
      <dgm:t>
        <a:bodyPr/>
        <a:lstStyle/>
        <a:p>
          <a:r>
            <a:rPr lang="it" altLang="en-US" sz="2000">
              <a:latin typeface="Georgia" panose="02040502050405020303" pitchFamily="18" charset="0"/>
              <a:ea typeface="Inter" pitchFamily="34" charset="-122"/>
              <a:cs typeface="Inter" pitchFamily="34" charset="-120"/>
            </a:rPr>
            <a:t>Anatomia e transito</a:t>
          </a:r>
          <a:endParaRPr lang="it-IT" sz="2000" dirty="0">
            <a:latin typeface="Georgia" panose="02040502050405020303" pitchFamily="18" charset="0"/>
          </a:endParaRPr>
        </a:p>
      </dgm:t>
    </dgm:pt>
    <dgm:pt modelId="{18C1D0FE-6047-2E4B-B19F-0CCD3BEAE399}" type="parTrans" cxnId="{F37C00E7-9298-EA4D-A4F2-37ED648DEB7D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D0F815AC-F7EA-1E49-A705-C877E017FB8C}" type="sibTrans" cxnId="{F37C00E7-9298-EA4D-A4F2-37ED648DEB7D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03BC525F-B6BA-A447-B6E0-5101970BC6BE}">
      <dgm:prSet phldrT="[Testo]" custT="1"/>
      <dgm:spPr/>
      <dgm:t>
        <a:bodyPr/>
        <a:lstStyle/>
        <a:p>
          <a:r>
            <a:rPr lang="it-IT" sz="2400" b="1" kern="1200" dirty="0">
              <a:latin typeface="Georgia" panose="02040502050405020303" pitchFamily="18" charset="0"/>
            </a:rPr>
            <a:t>PERSONA</a:t>
          </a:r>
        </a:p>
      </dgm:t>
    </dgm:pt>
    <dgm:pt modelId="{0F46A830-AD7E-1848-9CF4-48CE23267FD3}" type="parTrans" cxnId="{0D5047CB-DB5E-8546-948A-8CA4D83A8A00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9DDC2A8A-0518-A343-9FC0-71C0B295DC13}" type="sibTrans" cxnId="{0D5047CB-DB5E-8546-948A-8CA4D83A8A00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B36A21AE-418A-0A46-992B-7BD1DADAFF85}">
      <dgm:prSet phldrT="[Testo]" custT="1"/>
      <dgm:spPr/>
      <dgm:t>
        <a:bodyPr/>
        <a:lstStyle/>
        <a:p>
          <a:r>
            <a:rPr lang="it-IT" sz="2000" kern="1200" dirty="0">
              <a:latin typeface="Georgia" panose="02040502050405020303" pitchFamily="18" charset="0"/>
            </a:rPr>
            <a:t>Fame, pienezza e sazietà </a:t>
          </a:r>
        </a:p>
      </dgm:t>
    </dgm:pt>
    <dgm:pt modelId="{02C1BC21-C872-1245-B64E-A57B95D5C563}" type="parTrans" cxnId="{DC983FCC-08CA-3642-A2F2-234591C6DE82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D4A72FCB-F3B9-FE4B-9DFC-8F0CC2732DA2}" type="sibTrans" cxnId="{DC983FCC-08CA-3642-A2F2-234591C6DE82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1C5781D4-5148-FA4E-9D0A-A4925915C6FA}">
      <dgm:prSet custT="1"/>
      <dgm:spPr/>
      <dgm:t>
        <a:bodyPr/>
        <a:lstStyle/>
        <a:p>
          <a:r>
            <a:rPr lang="it" altLang="en-US" sz="2000" dirty="0">
              <a:latin typeface="Georgia" panose="02040502050405020303" pitchFamily="18" charset="0"/>
              <a:ea typeface="Inter" pitchFamily="34" charset="-122"/>
              <a:cs typeface="Inter" pitchFamily="34" charset="-120"/>
            </a:rPr>
            <a:t>Visione, strumenti, ergonomia</a:t>
          </a:r>
          <a:endParaRPr lang="en-US" sz="2000" dirty="0">
            <a:latin typeface="Georgia" panose="02040502050405020303" pitchFamily="18" charset="0"/>
          </a:endParaRPr>
        </a:p>
      </dgm:t>
    </dgm:pt>
    <dgm:pt modelId="{7599E142-850D-0142-ADE4-8809ACE49FA1}" type="parTrans" cxnId="{25AEB31A-FA23-4641-82ED-5C2CAC12DAB3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809E58F3-B198-394E-BAF0-2AAD199FEA71}" type="sibTrans" cxnId="{25AEB31A-FA23-4641-82ED-5C2CAC12DAB3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7CD07FF8-33C3-3343-9E54-2A18F45939AC}">
      <dgm:prSet custT="1"/>
      <dgm:spPr/>
      <dgm:t>
        <a:bodyPr/>
        <a:lstStyle/>
        <a:p>
          <a:r>
            <a:rPr lang="it" altLang="en-US" sz="2000" dirty="0">
              <a:latin typeface="Georgia" panose="02040502050405020303" pitchFamily="18" charset="0"/>
              <a:ea typeface="Inter" pitchFamily="34" charset="-122"/>
              <a:cs typeface="Inter" pitchFamily="34" charset="-120"/>
            </a:rPr>
            <a:t>Esposizione dei nutrienti</a:t>
          </a:r>
          <a:endParaRPr lang="en-US" sz="2000" dirty="0">
            <a:latin typeface="Georgia" panose="02040502050405020303" pitchFamily="18" charset="0"/>
          </a:endParaRPr>
        </a:p>
      </dgm:t>
    </dgm:pt>
    <dgm:pt modelId="{84D74386-F99F-334D-90FB-3FA908BA89B9}" type="parTrans" cxnId="{58FDD173-6CCA-8D4C-8F50-8498CA431D84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A2FFF026-E888-C647-9A3E-C69EC9340926}" type="sibTrans" cxnId="{58FDD173-6CCA-8D4C-8F50-8498CA431D84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422DE1ED-062D-544F-89C0-6E24E385EC2D}">
      <dgm:prSet custT="1"/>
      <dgm:spPr/>
      <dgm:t>
        <a:bodyPr/>
        <a:lstStyle/>
        <a:p>
          <a:r>
            <a:rPr lang="it" altLang="en-US" sz="2000">
              <a:latin typeface="Georgia" panose="02040502050405020303" pitchFamily="18" charset="0"/>
              <a:ea typeface="Inter" pitchFamily="34" charset="-122"/>
              <a:cs typeface="Inter" pitchFamily="34" charset="-120"/>
            </a:rPr>
            <a:t>Risposta postprandiale</a:t>
          </a:r>
          <a:endParaRPr lang="en-US" sz="2000" dirty="0">
            <a:latin typeface="Georgia" panose="02040502050405020303" pitchFamily="18" charset="0"/>
          </a:endParaRPr>
        </a:p>
      </dgm:t>
    </dgm:pt>
    <dgm:pt modelId="{53FBF90B-A3CC-8D42-B29A-26B30B25E233}" type="parTrans" cxnId="{7EFD763C-49BD-4E44-9A82-C57CEDCABB94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2C7DA453-F2A8-3B46-9E4D-A349B5A5455B}" type="sibTrans" cxnId="{7EFD763C-49BD-4E44-9A82-C57CEDCABB94}">
      <dgm:prSet/>
      <dgm:spPr/>
      <dgm:t>
        <a:bodyPr/>
        <a:lstStyle/>
        <a:p>
          <a:endParaRPr lang="it-IT" sz="1400">
            <a:latin typeface="Georgia" panose="02040502050405020303" pitchFamily="18" charset="0"/>
          </a:endParaRPr>
        </a:p>
      </dgm:t>
    </dgm:pt>
    <dgm:pt modelId="{DAA81B52-C098-6D43-B14E-8BE687C1E3D6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eorgia" panose="02040502050405020303" pitchFamily="18" charset="0"/>
              <a:ea typeface="+mn-ea"/>
              <a:cs typeface="+mn-cs"/>
            </a:rPr>
            <a:t>Percezione dei segnali </a:t>
          </a:r>
        </a:p>
      </dgm:t>
    </dgm:pt>
    <dgm:pt modelId="{69BCFF28-4319-FA4C-8BF5-87D05A604F1B}" type="parTrans" cxnId="{A75F8378-A377-4641-A11B-87712D4159D3}">
      <dgm:prSet/>
      <dgm:spPr/>
      <dgm:t>
        <a:bodyPr/>
        <a:lstStyle/>
        <a:p>
          <a:endParaRPr lang="it-IT" sz="1600"/>
        </a:p>
      </dgm:t>
    </dgm:pt>
    <dgm:pt modelId="{FD399CAF-CF67-7B4F-B5A5-4FB61D432258}" type="sibTrans" cxnId="{A75F8378-A377-4641-A11B-87712D4159D3}">
      <dgm:prSet/>
      <dgm:spPr/>
      <dgm:t>
        <a:bodyPr/>
        <a:lstStyle/>
        <a:p>
          <a:endParaRPr lang="it-IT" sz="1600"/>
        </a:p>
      </dgm:t>
    </dgm:pt>
    <dgm:pt modelId="{85CBF4FB-B901-EE4A-A305-E94533C8F6E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sz="2000" kern="1200" dirty="0">
              <a:latin typeface="Georgia" panose="02040502050405020303" pitchFamily="18" charset="0"/>
            </a:rPr>
            <a:t>Ritmo, trigger, automatismi</a:t>
          </a:r>
        </a:p>
      </dgm:t>
    </dgm:pt>
    <dgm:pt modelId="{ABC7E28F-14AF-6048-B1FD-A94F4B40292A}" type="parTrans" cxnId="{AFF0266A-81A0-7C46-9322-35522B98D0EE}">
      <dgm:prSet/>
      <dgm:spPr/>
      <dgm:t>
        <a:bodyPr/>
        <a:lstStyle/>
        <a:p>
          <a:endParaRPr lang="it-IT" sz="1600"/>
        </a:p>
      </dgm:t>
    </dgm:pt>
    <dgm:pt modelId="{B733967C-A2F5-A346-8530-BDB633AA1048}" type="sibTrans" cxnId="{AFF0266A-81A0-7C46-9322-35522B98D0EE}">
      <dgm:prSet/>
      <dgm:spPr/>
      <dgm:t>
        <a:bodyPr/>
        <a:lstStyle/>
        <a:p>
          <a:endParaRPr lang="it-IT" sz="1600"/>
        </a:p>
      </dgm:t>
    </dgm:pt>
    <dgm:pt modelId="{FBC9940E-C131-EB48-8D7A-978E42EC80A2}" type="pres">
      <dgm:prSet presAssocID="{091C35BD-949C-5649-80A2-A0713EEF4490}" presName="Name0" presStyleCnt="0">
        <dgm:presLayoutVars>
          <dgm:dir/>
          <dgm:resizeHandles val="exact"/>
        </dgm:presLayoutVars>
      </dgm:prSet>
      <dgm:spPr/>
    </dgm:pt>
    <dgm:pt modelId="{DE33810F-92A5-2F40-BCDB-5225A18C5ED4}" type="pres">
      <dgm:prSet presAssocID="{B2D4F852-CCF6-1A4C-9E97-4694D0416455}" presName="composite" presStyleCnt="0"/>
      <dgm:spPr/>
    </dgm:pt>
    <dgm:pt modelId="{BF98087C-EE04-9A4E-AA27-2EE8D4F0E7B0}" type="pres">
      <dgm:prSet presAssocID="{B2D4F852-CCF6-1A4C-9E97-4694D0416455}" presName="rect1" presStyleLbl="trAlignAcc1" presStyleIdx="0" presStyleCnt="3">
        <dgm:presLayoutVars>
          <dgm:bulletEnabled val="1"/>
        </dgm:presLayoutVars>
      </dgm:prSet>
      <dgm:spPr/>
    </dgm:pt>
    <dgm:pt modelId="{88D6EBEE-A181-D948-9B2A-88F3A0D4C934}" type="pres">
      <dgm:prSet presAssocID="{B2D4F852-CCF6-1A4C-9E97-4694D0416455}" presName="rect2" presStyleLbl="fgImgPlace1" presStyleIdx="0" presStyleCnt="3" custLinFactNeighborY="-8680"/>
      <dgm:spPr>
        <a:blipFill rotWithShape="1">
          <a:blip xmlns:r="http://schemas.openxmlformats.org/officeDocument/2006/relationships" r:embed="rId1"/>
          <a:srcRect/>
          <a:stretch>
            <a:fillRect l="-22000" r="-22000"/>
          </a:stretch>
        </a:blipFill>
      </dgm:spPr>
    </dgm:pt>
    <dgm:pt modelId="{9677196F-BD3C-1649-938A-4FCE2F60B5E4}" type="pres">
      <dgm:prSet presAssocID="{D01F3FB0-36F9-C048-8AD0-FC4458F91257}" presName="sibTrans" presStyleCnt="0"/>
      <dgm:spPr/>
    </dgm:pt>
    <dgm:pt modelId="{546B6077-7C6A-1C44-8F95-5A2BEF58446E}" type="pres">
      <dgm:prSet presAssocID="{FB69DC49-FE29-DD4A-825F-A4ADF29EF491}" presName="composite" presStyleCnt="0"/>
      <dgm:spPr/>
    </dgm:pt>
    <dgm:pt modelId="{66F602E3-612F-074E-A9B6-1B3205C49871}" type="pres">
      <dgm:prSet presAssocID="{FB69DC49-FE29-DD4A-825F-A4ADF29EF491}" presName="rect1" presStyleLbl="trAlignAcc1" presStyleIdx="1" presStyleCnt="3">
        <dgm:presLayoutVars>
          <dgm:bulletEnabled val="1"/>
        </dgm:presLayoutVars>
      </dgm:prSet>
      <dgm:spPr/>
    </dgm:pt>
    <dgm:pt modelId="{B7F51C85-7895-F744-90F0-79BD58266AFE}" type="pres">
      <dgm:prSet presAssocID="{FB69DC49-FE29-DD4A-825F-A4ADF29EF491}" presName="rect2" presStyleLbl="fgImgPlace1" presStyleIdx="1" presStyleCnt="3" custLinFactNeighborX="-2092" custLinFactNeighborY="-2"/>
      <dgm:spPr>
        <a:blipFill rotWithShape="1">
          <a:blip xmlns:r="http://schemas.openxmlformats.org/officeDocument/2006/relationships" r:embed="rId2"/>
          <a:srcRect/>
          <a:stretch>
            <a:fillRect l="-175000" r="-175000"/>
          </a:stretch>
        </a:blipFill>
      </dgm:spPr>
    </dgm:pt>
    <dgm:pt modelId="{FB309696-90EE-6D4E-BAE2-DECBCAD282C1}" type="pres">
      <dgm:prSet presAssocID="{019B79CB-2F5C-C24D-B29E-4EA7A4293D95}" presName="sibTrans" presStyleCnt="0"/>
      <dgm:spPr/>
    </dgm:pt>
    <dgm:pt modelId="{EB557B4F-7A5B-994E-AE15-DB5628E1C7C3}" type="pres">
      <dgm:prSet presAssocID="{03BC525F-B6BA-A447-B6E0-5101970BC6BE}" presName="composite" presStyleCnt="0"/>
      <dgm:spPr/>
    </dgm:pt>
    <dgm:pt modelId="{894D75B5-7DF8-5B42-9E68-18710782B50E}" type="pres">
      <dgm:prSet presAssocID="{03BC525F-B6BA-A447-B6E0-5101970BC6BE}" presName="rect1" presStyleLbl="trAlignAcc1" presStyleIdx="2" presStyleCnt="3">
        <dgm:presLayoutVars>
          <dgm:bulletEnabled val="1"/>
        </dgm:presLayoutVars>
      </dgm:prSet>
      <dgm:spPr/>
    </dgm:pt>
    <dgm:pt modelId="{D388B5BB-A18D-A444-A3E9-B35529280865}" type="pres">
      <dgm:prSet presAssocID="{03BC525F-B6BA-A447-B6E0-5101970BC6BE}" presName="rect2" presStyleLbl="fgImgPlace1" presStyleIdx="2" presStyleCnt="3" custLinFactNeighborY="-3566"/>
      <dgm:spPr>
        <a:blipFill rotWithShape="1">
          <a:blip xmlns:r="http://schemas.openxmlformats.org/officeDocument/2006/relationships" r:embed="rId3"/>
          <a:srcRect/>
          <a:stretch>
            <a:fillRect l="-31000" r="-31000"/>
          </a:stretch>
        </a:blipFill>
      </dgm:spPr>
    </dgm:pt>
  </dgm:ptLst>
  <dgm:cxnLst>
    <dgm:cxn modelId="{19432206-196E-0941-BDC7-821624A39F37}" type="presOf" srcId="{FB69DC49-FE29-DD4A-825F-A4ADF29EF491}" destId="{66F602E3-612F-074E-A9B6-1B3205C49871}" srcOrd="0" destOrd="0" presId="urn:microsoft.com/office/officeart/2008/layout/PictureStrips"/>
    <dgm:cxn modelId="{25AEB31A-FA23-4641-82ED-5C2CAC12DAB3}" srcId="{B2D4F852-CCF6-1A4C-9E97-4694D0416455}" destId="{1C5781D4-5148-FA4E-9D0A-A4925915C6FA}" srcOrd="1" destOrd="0" parTransId="{7599E142-850D-0142-ADE4-8809ACE49FA1}" sibTransId="{809E58F3-B198-394E-BAF0-2AAD199FEA71}"/>
    <dgm:cxn modelId="{69219E24-2088-2040-BBF8-D9367A78FF91}" type="presOf" srcId="{03BC525F-B6BA-A447-B6E0-5101970BC6BE}" destId="{894D75B5-7DF8-5B42-9E68-18710782B50E}" srcOrd="0" destOrd="0" presId="urn:microsoft.com/office/officeart/2008/layout/PictureStrips"/>
    <dgm:cxn modelId="{D8A12828-B6D7-3A4A-81FB-AA891BC53394}" type="presOf" srcId="{9FFA05EF-1F98-3A40-A4E4-940EED5B80B3}" destId="{BF98087C-EE04-9A4E-AA27-2EE8D4F0E7B0}" srcOrd="0" destOrd="1" presId="urn:microsoft.com/office/officeart/2008/layout/PictureStrips"/>
    <dgm:cxn modelId="{70158D36-70EE-0744-873B-F26D78E53C55}" type="presOf" srcId="{422DE1ED-062D-544F-89C0-6E24E385EC2D}" destId="{66F602E3-612F-074E-A9B6-1B3205C49871}" srcOrd="0" destOrd="3" presId="urn:microsoft.com/office/officeart/2008/layout/PictureStrips"/>
    <dgm:cxn modelId="{7EFD763C-49BD-4E44-9A82-C57CEDCABB94}" srcId="{FB69DC49-FE29-DD4A-825F-A4ADF29EF491}" destId="{422DE1ED-062D-544F-89C0-6E24E385EC2D}" srcOrd="2" destOrd="0" parTransId="{53FBF90B-A3CC-8D42-B29A-26B30B25E233}" sibTransId="{2C7DA453-F2A8-3B46-9E4D-A349B5A5455B}"/>
    <dgm:cxn modelId="{B6F0E53F-51F4-C246-A43B-5C4B42F363A9}" type="presOf" srcId="{791211E0-B9B2-044E-986F-F0A2929A93D4}" destId="{66F602E3-612F-074E-A9B6-1B3205C49871}" srcOrd="0" destOrd="1" presId="urn:microsoft.com/office/officeart/2008/layout/PictureStrips"/>
    <dgm:cxn modelId="{AFF0266A-81A0-7C46-9322-35522B98D0EE}" srcId="{03BC525F-B6BA-A447-B6E0-5101970BC6BE}" destId="{85CBF4FB-B901-EE4A-A305-E94533C8F6E4}" srcOrd="2" destOrd="0" parTransId="{ABC7E28F-14AF-6048-B1FD-A94F4B40292A}" sibTransId="{B733967C-A2F5-A346-8530-BDB633AA1048}"/>
    <dgm:cxn modelId="{58FDD173-6CCA-8D4C-8F50-8498CA431D84}" srcId="{FB69DC49-FE29-DD4A-825F-A4ADF29EF491}" destId="{7CD07FF8-33C3-3343-9E54-2A18F45939AC}" srcOrd="1" destOrd="0" parTransId="{84D74386-F99F-334D-90FB-3FA908BA89B9}" sibTransId="{A2FFF026-E888-C647-9A3E-C69EC9340926}"/>
    <dgm:cxn modelId="{A75F8378-A377-4641-A11B-87712D4159D3}" srcId="{03BC525F-B6BA-A447-B6E0-5101970BC6BE}" destId="{DAA81B52-C098-6D43-B14E-8BE687C1E3D6}" srcOrd="1" destOrd="0" parTransId="{69BCFF28-4319-FA4C-8BF5-87D05A604F1B}" sibTransId="{FD399CAF-CF67-7B4F-B5A5-4FB61D432258}"/>
    <dgm:cxn modelId="{77BDB77A-AE8C-5D4C-A64A-6A04CAC27821}" srcId="{091C35BD-949C-5649-80A2-A0713EEF4490}" destId="{FB69DC49-FE29-DD4A-825F-A4ADF29EF491}" srcOrd="1" destOrd="0" parTransId="{269CBDBE-CF18-8A49-8EA1-47EB94126342}" sibTransId="{019B79CB-2F5C-C24D-B29E-4EA7A4293D95}"/>
    <dgm:cxn modelId="{15C0D684-C925-9C49-86A2-8F4A3B1BF98F}" type="presOf" srcId="{85CBF4FB-B901-EE4A-A305-E94533C8F6E4}" destId="{894D75B5-7DF8-5B42-9E68-18710782B50E}" srcOrd="0" destOrd="3" presId="urn:microsoft.com/office/officeart/2008/layout/PictureStrips"/>
    <dgm:cxn modelId="{8958258D-1F1D-2B49-BAF1-346429840EA5}" srcId="{091C35BD-949C-5649-80A2-A0713EEF4490}" destId="{B2D4F852-CCF6-1A4C-9E97-4694D0416455}" srcOrd="0" destOrd="0" parTransId="{BBCE2348-DEB0-3F41-84CD-30D35DA1337B}" sibTransId="{D01F3FB0-36F9-C048-8AD0-FC4458F91257}"/>
    <dgm:cxn modelId="{7C716CB4-B35B-DF41-BB20-DEAC5811E468}" type="presOf" srcId="{7CD07FF8-33C3-3343-9E54-2A18F45939AC}" destId="{66F602E3-612F-074E-A9B6-1B3205C49871}" srcOrd="0" destOrd="2" presId="urn:microsoft.com/office/officeart/2008/layout/PictureStrips"/>
    <dgm:cxn modelId="{5BB275B4-8269-C847-9C9F-7186AFE52EFA}" type="presOf" srcId="{B36A21AE-418A-0A46-992B-7BD1DADAFF85}" destId="{894D75B5-7DF8-5B42-9E68-18710782B50E}" srcOrd="0" destOrd="1" presId="urn:microsoft.com/office/officeart/2008/layout/PictureStrips"/>
    <dgm:cxn modelId="{0D5047CB-DB5E-8546-948A-8CA4D83A8A00}" srcId="{091C35BD-949C-5649-80A2-A0713EEF4490}" destId="{03BC525F-B6BA-A447-B6E0-5101970BC6BE}" srcOrd="2" destOrd="0" parTransId="{0F46A830-AD7E-1848-9CF4-48CE23267FD3}" sibTransId="{9DDC2A8A-0518-A343-9FC0-71C0B295DC13}"/>
    <dgm:cxn modelId="{DC983FCC-08CA-3642-A2F2-234591C6DE82}" srcId="{03BC525F-B6BA-A447-B6E0-5101970BC6BE}" destId="{B36A21AE-418A-0A46-992B-7BD1DADAFF85}" srcOrd="0" destOrd="0" parTransId="{02C1BC21-C872-1245-B64E-A57B95D5C563}" sibTransId="{D4A72FCB-F3B9-FE4B-9DFC-8F0CC2732DA2}"/>
    <dgm:cxn modelId="{FC7458E2-013C-AC49-A68A-D2ED0DE2F930}" type="presOf" srcId="{DAA81B52-C098-6D43-B14E-8BE687C1E3D6}" destId="{894D75B5-7DF8-5B42-9E68-18710782B50E}" srcOrd="0" destOrd="2" presId="urn:microsoft.com/office/officeart/2008/layout/PictureStrips"/>
    <dgm:cxn modelId="{F37C00E7-9298-EA4D-A4F2-37ED648DEB7D}" srcId="{FB69DC49-FE29-DD4A-825F-A4ADF29EF491}" destId="{791211E0-B9B2-044E-986F-F0A2929A93D4}" srcOrd="0" destOrd="0" parTransId="{18C1D0FE-6047-2E4B-B19F-0CCD3BEAE399}" sibTransId="{D0F815AC-F7EA-1E49-A705-C877E017FB8C}"/>
    <dgm:cxn modelId="{DC2041ED-B5A3-534F-A660-3D5250C8CC6D}" type="presOf" srcId="{B2D4F852-CCF6-1A4C-9E97-4694D0416455}" destId="{BF98087C-EE04-9A4E-AA27-2EE8D4F0E7B0}" srcOrd="0" destOrd="0" presId="urn:microsoft.com/office/officeart/2008/layout/PictureStrips"/>
    <dgm:cxn modelId="{7E398FFC-1BEB-954B-8967-F9929796D45E}" type="presOf" srcId="{1C5781D4-5148-FA4E-9D0A-A4925915C6FA}" destId="{BF98087C-EE04-9A4E-AA27-2EE8D4F0E7B0}" srcOrd="0" destOrd="2" presId="urn:microsoft.com/office/officeart/2008/layout/PictureStrips"/>
    <dgm:cxn modelId="{A8D0DEFC-D6D3-A94D-B3CD-38B069D09174}" type="presOf" srcId="{091C35BD-949C-5649-80A2-A0713EEF4490}" destId="{FBC9940E-C131-EB48-8D7A-978E42EC80A2}" srcOrd="0" destOrd="0" presId="urn:microsoft.com/office/officeart/2008/layout/PictureStrips"/>
    <dgm:cxn modelId="{EBAB2AFD-CD2E-5D4D-9F9B-49A27673A335}" srcId="{B2D4F852-CCF6-1A4C-9E97-4694D0416455}" destId="{9FFA05EF-1F98-3A40-A4E4-940EED5B80B3}" srcOrd="0" destOrd="0" parTransId="{59975C23-E72B-C643-9CC3-9E6588BE9A44}" sibTransId="{FF2A43AA-DE30-0448-B60D-52DB31144D51}"/>
    <dgm:cxn modelId="{C311DE86-ED4D-A54B-AA2B-9E31E0634717}" type="presParOf" srcId="{FBC9940E-C131-EB48-8D7A-978E42EC80A2}" destId="{DE33810F-92A5-2F40-BCDB-5225A18C5ED4}" srcOrd="0" destOrd="0" presId="urn:microsoft.com/office/officeart/2008/layout/PictureStrips"/>
    <dgm:cxn modelId="{465A9C71-8BAA-034D-BB30-3046735D0088}" type="presParOf" srcId="{DE33810F-92A5-2F40-BCDB-5225A18C5ED4}" destId="{BF98087C-EE04-9A4E-AA27-2EE8D4F0E7B0}" srcOrd="0" destOrd="0" presId="urn:microsoft.com/office/officeart/2008/layout/PictureStrips"/>
    <dgm:cxn modelId="{E268F1A5-00AA-5544-9D80-B95655DC6FCC}" type="presParOf" srcId="{DE33810F-92A5-2F40-BCDB-5225A18C5ED4}" destId="{88D6EBEE-A181-D948-9B2A-88F3A0D4C934}" srcOrd="1" destOrd="0" presId="urn:microsoft.com/office/officeart/2008/layout/PictureStrips"/>
    <dgm:cxn modelId="{DAE6C75E-3DAD-C64F-A63B-012185644AF1}" type="presParOf" srcId="{FBC9940E-C131-EB48-8D7A-978E42EC80A2}" destId="{9677196F-BD3C-1649-938A-4FCE2F60B5E4}" srcOrd="1" destOrd="0" presId="urn:microsoft.com/office/officeart/2008/layout/PictureStrips"/>
    <dgm:cxn modelId="{B1137190-F2F9-234C-8D5E-E76D1FD5E216}" type="presParOf" srcId="{FBC9940E-C131-EB48-8D7A-978E42EC80A2}" destId="{546B6077-7C6A-1C44-8F95-5A2BEF58446E}" srcOrd="2" destOrd="0" presId="urn:microsoft.com/office/officeart/2008/layout/PictureStrips"/>
    <dgm:cxn modelId="{88B25D32-E5C7-3443-9B3C-6BCD23FA6F78}" type="presParOf" srcId="{546B6077-7C6A-1C44-8F95-5A2BEF58446E}" destId="{66F602E3-612F-074E-A9B6-1B3205C49871}" srcOrd="0" destOrd="0" presId="urn:microsoft.com/office/officeart/2008/layout/PictureStrips"/>
    <dgm:cxn modelId="{847FFFE0-7C47-DD49-9BC7-9789FFE9BE9B}" type="presParOf" srcId="{546B6077-7C6A-1C44-8F95-5A2BEF58446E}" destId="{B7F51C85-7895-F744-90F0-79BD58266AFE}" srcOrd="1" destOrd="0" presId="urn:microsoft.com/office/officeart/2008/layout/PictureStrips"/>
    <dgm:cxn modelId="{3B630A98-37FA-B942-9810-357C8D8B8090}" type="presParOf" srcId="{FBC9940E-C131-EB48-8D7A-978E42EC80A2}" destId="{FB309696-90EE-6D4E-BAE2-DECBCAD282C1}" srcOrd="3" destOrd="0" presId="urn:microsoft.com/office/officeart/2008/layout/PictureStrips"/>
    <dgm:cxn modelId="{9E77F3EC-98BD-884E-9021-8CD86E245FA1}" type="presParOf" srcId="{FBC9940E-C131-EB48-8D7A-978E42EC80A2}" destId="{EB557B4F-7A5B-994E-AE15-DB5628E1C7C3}" srcOrd="4" destOrd="0" presId="urn:microsoft.com/office/officeart/2008/layout/PictureStrips"/>
    <dgm:cxn modelId="{31B3941C-CCB0-5D42-AE09-5AC3161993AE}" type="presParOf" srcId="{EB557B4F-7A5B-994E-AE15-DB5628E1C7C3}" destId="{894D75B5-7DF8-5B42-9E68-18710782B50E}" srcOrd="0" destOrd="0" presId="urn:microsoft.com/office/officeart/2008/layout/PictureStrips"/>
    <dgm:cxn modelId="{B117594B-D737-AB47-97B0-497E2E93E145}" type="presParOf" srcId="{EB557B4F-7A5B-994E-AE15-DB5628E1C7C3}" destId="{D388B5BB-A18D-A444-A3E9-B3552928086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98087C-EE04-9A4E-AA27-2EE8D4F0E7B0}">
      <dsp:nvSpPr>
        <dsp:cNvPr id="0" name=""/>
        <dsp:cNvSpPr/>
      </dsp:nvSpPr>
      <dsp:spPr>
        <a:xfrm>
          <a:off x="236268" y="691121"/>
          <a:ext cx="5583269" cy="17447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792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latin typeface="Georgia" panose="02040502050405020303" pitchFamily="18" charset="0"/>
            </a:rPr>
            <a:t>TECNICA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" altLang="en-US" sz="2000" kern="1200">
              <a:latin typeface="Georgia" panose="02040502050405020303" pitchFamily="18" charset="0"/>
              <a:ea typeface="Inter" pitchFamily="34" charset="-122"/>
              <a:cs typeface="Inter" pitchFamily="34" charset="-120"/>
            </a:rPr>
            <a:t>Robotica o laparoscopia</a:t>
          </a:r>
          <a:endParaRPr lang="it-IT" sz="2000" kern="1200" dirty="0">
            <a:latin typeface="Georgia" panose="02040502050405020303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" altLang="en-US" sz="2000" kern="1200" dirty="0">
              <a:latin typeface="Georgia" panose="02040502050405020303" pitchFamily="18" charset="0"/>
              <a:ea typeface="Inter" pitchFamily="34" charset="-122"/>
              <a:cs typeface="Inter" pitchFamily="34" charset="-120"/>
            </a:rPr>
            <a:t>Visione, strumenti, ergonomia</a:t>
          </a:r>
          <a:endParaRPr lang="en-US" sz="2000" kern="1200" dirty="0">
            <a:latin typeface="Georgia" panose="02040502050405020303" pitchFamily="18" charset="0"/>
          </a:endParaRPr>
        </a:p>
      </dsp:txBody>
      <dsp:txXfrm>
        <a:off x="236268" y="691121"/>
        <a:ext cx="5583269" cy="1744771"/>
      </dsp:txXfrm>
    </dsp:sp>
    <dsp:sp modelId="{88D6EBEE-A181-D948-9B2A-88F3A0D4C934}">
      <dsp:nvSpPr>
        <dsp:cNvPr id="0" name=""/>
        <dsp:cNvSpPr/>
      </dsp:nvSpPr>
      <dsp:spPr>
        <a:xfrm>
          <a:off x="3631" y="280080"/>
          <a:ext cx="1221340" cy="183201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22000" r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6F602E3-612F-074E-A9B6-1B3205C49871}">
      <dsp:nvSpPr>
        <dsp:cNvPr id="0" name=""/>
        <dsp:cNvSpPr/>
      </dsp:nvSpPr>
      <dsp:spPr>
        <a:xfrm>
          <a:off x="6300298" y="691121"/>
          <a:ext cx="5583269" cy="17447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792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latin typeface="Georgia" panose="02040502050405020303" pitchFamily="18" charset="0"/>
            </a:rPr>
            <a:t>INTERVENTO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" altLang="en-US" sz="2000" kern="1200">
              <a:latin typeface="Georgia" panose="02040502050405020303" pitchFamily="18" charset="0"/>
              <a:ea typeface="Inter" pitchFamily="34" charset="-122"/>
              <a:cs typeface="Inter" pitchFamily="34" charset="-120"/>
            </a:rPr>
            <a:t>Anatomia e transito</a:t>
          </a:r>
          <a:endParaRPr lang="it-IT" sz="2000" kern="1200" dirty="0">
            <a:latin typeface="Georgia" panose="02040502050405020303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" altLang="en-US" sz="2000" kern="1200" dirty="0">
              <a:latin typeface="Georgia" panose="02040502050405020303" pitchFamily="18" charset="0"/>
              <a:ea typeface="Inter" pitchFamily="34" charset="-122"/>
              <a:cs typeface="Inter" pitchFamily="34" charset="-120"/>
            </a:rPr>
            <a:t>Esposizione dei nutrienti</a:t>
          </a:r>
          <a:endParaRPr lang="en-US" sz="2000" kern="1200" dirty="0">
            <a:latin typeface="Georgia" panose="02040502050405020303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" altLang="en-US" sz="2000" kern="1200">
              <a:latin typeface="Georgia" panose="02040502050405020303" pitchFamily="18" charset="0"/>
              <a:ea typeface="Inter" pitchFamily="34" charset="-122"/>
              <a:cs typeface="Inter" pitchFamily="34" charset="-120"/>
            </a:rPr>
            <a:t>Risposta postprandiale</a:t>
          </a:r>
          <a:endParaRPr lang="en-US" sz="2000" kern="1200" dirty="0">
            <a:latin typeface="Georgia" panose="02040502050405020303" pitchFamily="18" charset="0"/>
          </a:endParaRPr>
        </a:p>
      </dsp:txBody>
      <dsp:txXfrm>
        <a:off x="6300298" y="691121"/>
        <a:ext cx="5583269" cy="1744771"/>
      </dsp:txXfrm>
    </dsp:sp>
    <dsp:sp modelId="{B7F51C85-7895-F744-90F0-79BD58266AFE}">
      <dsp:nvSpPr>
        <dsp:cNvPr id="0" name=""/>
        <dsp:cNvSpPr/>
      </dsp:nvSpPr>
      <dsp:spPr>
        <a:xfrm>
          <a:off x="6042112" y="439062"/>
          <a:ext cx="1221340" cy="1832010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175000" r="-17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94D75B5-7DF8-5B42-9E68-18710782B50E}">
      <dsp:nvSpPr>
        <dsp:cNvPr id="0" name=""/>
        <dsp:cNvSpPr/>
      </dsp:nvSpPr>
      <dsp:spPr>
        <a:xfrm>
          <a:off x="3268283" y="2887595"/>
          <a:ext cx="5583269" cy="17447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792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latin typeface="Georgia" panose="02040502050405020303" pitchFamily="18" charset="0"/>
            </a:rPr>
            <a:t>PERSONA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000" kern="1200" dirty="0">
              <a:latin typeface="Georgia" panose="02040502050405020303" pitchFamily="18" charset="0"/>
            </a:rPr>
            <a:t>Fame, pienezza e sazietà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eorgia" panose="02040502050405020303" pitchFamily="18" charset="0"/>
              <a:ea typeface="+mn-ea"/>
              <a:cs typeface="+mn-cs"/>
            </a:rPr>
            <a:t>Percezione dei segnali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it-IT" sz="2000" kern="1200" dirty="0">
              <a:latin typeface="Georgia" panose="02040502050405020303" pitchFamily="18" charset="0"/>
            </a:rPr>
            <a:t>Ritmo, trigger, automatismi</a:t>
          </a:r>
        </a:p>
      </dsp:txBody>
      <dsp:txXfrm>
        <a:off x="3268283" y="2887595"/>
        <a:ext cx="5583269" cy="1744771"/>
      </dsp:txXfrm>
    </dsp:sp>
    <dsp:sp modelId="{D388B5BB-A18D-A444-A3E9-B35529280865}">
      <dsp:nvSpPr>
        <dsp:cNvPr id="0" name=""/>
        <dsp:cNvSpPr/>
      </dsp:nvSpPr>
      <dsp:spPr>
        <a:xfrm>
          <a:off x="3035647" y="2570243"/>
          <a:ext cx="1221340" cy="1832010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31000" r="-3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15/09/26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15/09/26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000" b="0" kern="1200" dirty="0">
                <a:solidFill>
                  <a:schemeClr val="tx1"/>
                </a:solidFill>
                <a:effectLst/>
                <a:latin typeface="Georgia" panose="02040502050405020303" pitchFamily="18" charset="0"/>
                <a:ea typeface="+mn-ea"/>
                <a:cs typeface="+mn-cs"/>
              </a:rPr>
              <a:t>Buongiorno a tutti, ringrazio il presidente e i moderatori per l’invito, un po’ meno per il titolo della relazione che mi ha dato non pochi pensieri. </a:t>
            </a:r>
            <a:r>
              <a:rPr lang="it-IT" sz="1000" b="0" dirty="0">
                <a:latin typeface="Georgia" panose="02040502050405020303" pitchFamily="18" charset="0"/>
              </a:rPr>
              <a:t>Il titolo mette insieme infatti due mondi che, a prima vista, possono sembrare molto lontani: chirurgia robotica e </a:t>
            </a:r>
            <a:r>
              <a:rPr lang="it-IT" sz="1000" b="0" dirty="0" err="1">
                <a:latin typeface="Georgia" panose="02040502050405020303" pitchFamily="18" charset="0"/>
              </a:rPr>
              <a:t>mindful</a:t>
            </a:r>
            <a:r>
              <a:rPr lang="it-IT" sz="1000" b="0" dirty="0">
                <a:latin typeface="Georgia" panose="02040502050405020303" pitchFamily="18" charset="0"/>
              </a:rPr>
              <a:t> </a:t>
            </a:r>
            <a:r>
              <a:rPr lang="it-IT" sz="1000" b="0" dirty="0" err="1">
                <a:latin typeface="Georgia" panose="02040502050405020303" pitchFamily="18" charset="0"/>
              </a:rPr>
              <a:t>eating</a:t>
            </a:r>
            <a:r>
              <a:rPr lang="it-IT" sz="1000" b="0" dirty="0">
                <a:latin typeface="Georgia" panose="02040502050405020303" pitchFamily="18" charset="0"/>
              </a:rPr>
              <a:t>. Ho provato quindi a capire dove possa trovarsi realmente questa sinergia e che cosa possiamo sostenere sulla base delle evidenze disponibili.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017774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Per farlo, seguirò un percorso dalla procedura alla persona attraverso tre passaggi.</a:t>
            </a:r>
          </a:p>
          <a:p>
            <a:r>
              <a:rPr lang="it-IT" dirty="0"/>
              <a:t>Partiremo da ciò che cambia, dopo la chirurgia, nei meccanismi che partecipano alla regolazione di fame e sazietà.</a:t>
            </a:r>
          </a:p>
          <a:p>
            <a:r>
              <a:rPr lang="it-IT" dirty="0"/>
              <a:t>Passeremo poi dal dato biologico alla persona, cioè alla percezione di questi segnali.</a:t>
            </a:r>
          </a:p>
          <a:p>
            <a:r>
              <a:rPr lang="it-IT" dirty="0"/>
              <a:t>E infine arriveremo al nostro lavoro: come accompagnare questa esperienza nel comportamento alimentare quotidiano. </a:t>
            </a:r>
            <a:endParaRPr lang="it-IT" b="0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21979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Per rispondere dobbiamo separare tre livelli che spesso confondiamo</a:t>
            </a:r>
            <a:br>
              <a:rPr lang="it-IT" sz="1100" dirty="0"/>
            </a:br>
            <a:r>
              <a:rPr lang="it-IT" sz="1100" b="0" dirty="0"/>
              <a:t>Il primo livello è la </a:t>
            </a:r>
            <a:r>
              <a:rPr lang="it-IT" sz="1100" b="1" dirty="0"/>
              <a:t>tecnica</a:t>
            </a:r>
            <a:r>
              <a:rPr lang="it-IT" sz="1100" b="0" dirty="0"/>
              <a:t>: il modo in cui l’intervento viene eseguito (approccio robotico o laparoscopico)</a:t>
            </a:r>
          </a:p>
          <a:p>
            <a:r>
              <a:rPr lang="it-IT" sz="1100" b="0" dirty="0"/>
              <a:t>Il secondo è </a:t>
            </a:r>
            <a:r>
              <a:rPr lang="it-IT" sz="1100" b="1" dirty="0"/>
              <a:t>l’intervento bariatrico</a:t>
            </a:r>
            <a:r>
              <a:rPr lang="it-IT" sz="1100" b="0" dirty="0"/>
              <a:t>, che modifica anatomia, transito, esposizione dei nutrienti e risposta postprandiale.</a:t>
            </a:r>
          </a:p>
          <a:p>
            <a:r>
              <a:rPr lang="it-IT" sz="1100" b="0" dirty="0"/>
              <a:t>Il terzo è la </a:t>
            </a:r>
            <a:r>
              <a:rPr lang="it-IT" sz="1100" b="1" dirty="0"/>
              <a:t>persona</a:t>
            </a:r>
            <a:r>
              <a:rPr lang="it-IT" sz="1100" b="0" dirty="0"/>
              <a:t>, che fa esperienza di questi cambiamenti attraverso fame, pienezza e sazietà e li traduce nel proprio comportamento alimentare.</a:t>
            </a:r>
            <a:br>
              <a:rPr lang="it-IT" sz="1100" b="0" dirty="0"/>
            </a:br>
            <a:r>
              <a:rPr lang="it-IT" sz="1100" b="0" dirty="0"/>
              <a:t>Partiamo dall’intervento e dal dialogo tra intestino e cervello.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883717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98EAC-BCC3-4E44-5D5F-D28660450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0FFF427-950B-82CF-0388-203D660170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D64791E-1203-E42F-A9DA-1F4CEDDB3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Dopo l’intervento, le modificazioni dell’anatomia e del transito cambiano il modo e il momento in cui i nutrienti entrano in contatto con il tratto GI. Cambia la risposta postprandiale, alla quale partecipano molteplici segnali: ormonali, afferenze vagali e ad altri segnali metabolici.</a:t>
            </a:r>
          </a:p>
          <a:p>
            <a:r>
              <a:rPr lang="it-IT" dirty="0"/>
              <a:t>Queste informazioni vengono integrate a livello del sistema nervoso centrale e partecipano alla regolazione dell’appetito, della fame e della sazietà, ma anche della componente di gratificazione legata al cibo.</a:t>
            </a:r>
          </a:p>
          <a:p>
            <a:r>
              <a:rPr lang="it-IT" dirty="0"/>
              <a:t>Quindi la </a:t>
            </a:r>
            <a:r>
              <a:rPr lang="it-IT" b="0" dirty="0"/>
              <a:t>sazietà non dipende da un singolo ormone: è il risultato di un sistema integrato e</a:t>
            </a:r>
            <a:r>
              <a:rPr lang="it-IT" dirty="0"/>
              <a:t> produrre un segnale biologico non significa automaticamente modificare il comportamento.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C7CC00-7A61-6519-0861-9379649090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4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88355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0" dirty="0"/>
              <a:t>Il segnale biologico, però, è soltanto una parte del percorso: per orientare il comportamento deve entrare nell’esperienza della persona. Tra </a:t>
            </a:r>
            <a:r>
              <a:rPr lang="it-IT" b="1" dirty="0"/>
              <a:t>segnale biologico </a:t>
            </a:r>
            <a:r>
              <a:rPr lang="it-IT" b="0" dirty="0"/>
              <a:t>e </a:t>
            </a:r>
            <a:r>
              <a:rPr lang="it-IT" b="1" dirty="0"/>
              <a:t>risposta alimentare </a:t>
            </a:r>
            <a:r>
              <a:rPr lang="it-IT" b="0" dirty="0"/>
              <a:t>c’è infatti un passaggio fondamentale: </a:t>
            </a:r>
            <a:r>
              <a:rPr lang="it-IT" b="1" dirty="0"/>
              <a:t>la percezione</a:t>
            </a:r>
            <a:r>
              <a:rPr lang="it-IT" b="0" dirty="0"/>
              <a:t>.</a:t>
            </a:r>
          </a:p>
          <a:p>
            <a:r>
              <a:rPr lang="it-IT" b="0" dirty="0"/>
              <a:t>È qui che entra in gioco l’</a:t>
            </a:r>
            <a:r>
              <a:rPr lang="it-IT" b="1" dirty="0" err="1"/>
              <a:t>interocezione</a:t>
            </a:r>
            <a:r>
              <a:rPr lang="it-IT" b="0" dirty="0"/>
              <a:t>, cioè il processo attraverso cui percepiamo e interpretiamo i segnali provenienti dall’interno dell’organismo.</a:t>
            </a:r>
          </a:p>
          <a:p>
            <a:r>
              <a:rPr lang="it-IT" b="0" dirty="0"/>
              <a:t>La persona può percepire fame o pienezza e decidere di continuare, rallentare o fermarsi.</a:t>
            </a:r>
          </a:p>
          <a:p>
            <a:r>
              <a:rPr lang="it-IT" b="0" dirty="0"/>
              <a:t>Ma questa risposta è influenzata anche da ritmo del pasto, emozioni, distrazioni, abitudini e automatismi.</a:t>
            </a:r>
          </a:p>
          <a:p>
            <a:r>
              <a:rPr lang="it-IT" b="0" dirty="0"/>
              <a:t>Il segnale biologico, quindi, non coincide automaticamente con il comportamento.</a:t>
            </a:r>
          </a:p>
          <a:p>
            <a:r>
              <a:rPr lang="it-IT" b="0" dirty="0"/>
              <a:t>È proprio nello spazio tra percezione e risposta che possiamo collocare la </a:t>
            </a:r>
            <a:r>
              <a:rPr lang="it-IT" b="0" dirty="0" err="1"/>
              <a:t>mindful</a:t>
            </a:r>
            <a:r>
              <a:rPr lang="it-IT" b="0" dirty="0"/>
              <a:t> </a:t>
            </a:r>
            <a:r>
              <a:rPr lang="it-IT" b="0" dirty="0" err="1"/>
              <a:t>eating</a:t>
            </a:r>
            <a:r>
              <a:rPr lang="it-IT" b="0" dirty="0"/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5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248281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0" dirty="0"/>
              <a:t>È proprio nello spazio tra percezione e risposta che possiamo collocare la </a:t>
            </a:r>
            <a:r>
              <a:rPr lang="it-IT" b="0" dirty="0" err="1"/>
              <a:t>mindful</a:t>
            </a:r>
            <a:r>
              <a:rPr lang="it-IT" b="0" dirty="0"/>
              <a:t> </a:t>
            </a:r>
            <a:r>
              <a:rPr lang="it-IT" b="0" dirty="0" err="1"/>
              <a:t>eating</a:t>
            </a:r>
            <a:r>
              <a:rPr lang="it-IT" b="0" dirty="0"/>
              <a:t>.</a:t>
            </a:r>
          </a:p>
          <a:p>
            <a:r>
              <a:rPr lang="it-IT" b="0" dirty="0"/>
              <a:t>Non come una dieta e neppure come un insieme di regole, ma come un modo di portare attenzione intenzionale e non giudicante all’esperienza del mangiare, compresi i segnali interni.</a:t>
            </a:r>
          </a:p>
          <a:p>
            <a:r>
              <a:rPr lang="it-IT" b="0" dirty="0"/>
              <a:t>Il primo passaggio è percepire: che cosa sto sentendo? </a:t>
            </a:r>
            <a:br>
              <a:rPr lang="it-IT" b="0" dirty="0"/>
            </a:br>
            <a:r>
              <a:rPr lang="it-IT" b="0" dirty="0"/>
              <a:t>La pratica della </a:t>
            </a:r>
            <a:r>
              <a:rPr lang="it-IT" b="0" dirty="0" err="1"/>
              <a:t>mindful</a:t>
            </a:r>
            <a:r>
              <a:rPr lang="it-IT" b="0" dirty="0"/>
              <a:t> </a:t>
            </a:r>
            <a:r>
              <a:rPr lang="it-IT" b="0" dirty="0" err="1"/>
              <a:t>eating</a:t>
            </a:r>
            <a:r>
              <a:rPr lang="it-IT" b="0" dirty="0"/>
              <a:t> può introdurre un elemento importante: </a:t>
            </a:r>
            <a:r>
              <a:rPr lang="it-IT" b="1" dirty="0"/>
              <a:t>una pausa </a:t>
            </a:r>
            <a:r>
              <a:rPr lang="it-IT" b="0" dirty="0"/>
              <a:t>tra ciò che percepisco e la risposta alimentare. Osservare, rallentare, riconoscere ciò che sta accadendo, invece di rispondere immediatamente in modo automatico.</a:t>
            </a:r>
          </a:p>
          <a:p>
            <a:r>
              <a:rPr lang="it-IT" b="0" dirty="0"/>
              <a:t>Questo può offrire uno spazio per scegliere la risposta: continuo a mangiare? Rallento? Mi fermo?</a:t>
            </a:r>
          </a:p>
          <a:p>
            <a:r>
              <a:rPr lang="it-IT" b="0" dirty="0"/>
              <a:t>Nella pratica, possiamo tradurre questo approccio in alcuni obiettivi molto concreti: riconoscere la fame fisica e distinguerla da trigger e automatismi; rallentare il ritmo del pasto, introducendo delle pause; e intercettare una sensazione di pienezza ancora confortevole, prima di arrivare al </a:t>
            </a:r>
            <a:r>
              <a:rPr lang="it-IT" b="0" dirty="0" err="1"/>
              <a:t>discomfort</a:t>
            </a:r>
            <a:r>
              <a:rPr lang="it-IT" b="0" dirty="0"/>
              <a:t>.</a:t>
            </a:r>
          </a:p>
          <a:p>
            <a:r>
              <a:rPr lang="it-IT" b="0" dirty="0"/>
              <a:t>Quindi, il bersaglio che ci interessa qui non è potenziare il segnale biologico, ma portare maggiore attenzione alla sua percezione e alla risposta alimentare.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6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847367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Gli studi specifici in ambito bariatrico sono ancora pochi ed eterogenei.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7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911554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17676-051C-E96D-659A-067318976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7406210-275A-9837-F498-9B35923ACF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E173313-4602-8328-A9AA-A4670C205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Le evidenze suggeriscono possibili effetti favorevoli su consapevolezza e alcuni comportamenti alimentari, ma non è dimostrato un effetto consistente sul peso o un aumento diretto di GLP-1 o PYY. Quindi il valore è comportamentale, non di potenziamento ormonale. </a:t>
            </a:r>
            <a:endParaRPr lang="it-IT" b="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78CF684-0802-6264-D61E-3546E55731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8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240805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D58E4-C33F-D2BC-AF40-AFC38F8CD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77257BA-7019-4EF6-A61F-9ADE4DDDC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5F88C43-C6F3-CDDD-EE33-23F735100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0" dirty="0"/>
              <a:t>A questo punto torniamo all'altro elemento del titolo: la robotica.</a:t>
            </a:r>
          </a:p>
          <a:p>
            <a:r>
              <a:rPr lang="it-IT" b="0" dirty="0"/>
              <a:t>Come abbiamo già visto, sono le modificazioni anatomiche e fisiologiche proprie della procedura bariatrica a creare quel nuovo contesto neuro-metabolico che partecipa alla regolazione della fame e della sazietà.</a:t>
            </a:r>
          </a:p>
          <a:p>
            <a:r>
              <a:rPr lang="it-IT" b="0" dirty="0"/>
              <a:t>La robotica si colloca invece principalmente sul piano tecnico: riguarda il modo in cui la procedura viene eseguita, offrendo caratteristiche come visione tridimensionale, strumenti articolati, filtraggio del tremore ed ergonomia.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0" dirty="0"/>
              <a:t>Ad oggi, però, non abbiamo evidenze che consentano di attribuire alla piattaforma robotica, di per sé, né un potenziamento specifico della sazietà. 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2CB63D8-474F-D6DD-C708-E0B2CE49B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9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19959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0" dirty="0"/>
              <a:t>A questo punto possiamo finalmente collocare la sinergia.</a:t>
            </a:r>
          </a:p>
          <a:p>
            <a:r>
              <a:rPr lang="it-IT" b="0" dirty="0"/>
              <a:t>La chirurgia bariatrica modifica il contesto biologico; la </a:t>
            </a:r>
            <a:r>
              <a:rPr lang="it-IT" b="0" dirty="0" err="1"/>
              <a:t>mindful</a:t>
            </a:r>
            <a:r>
              <a:rPr lang="it-IT" b="0" dirty="0"/>
              <a:t> </a:t>
            </a:r>
            <a:r>
              <a:rPr lang="it-IT" b="0" dirty="0" err="1"/>
              <a:t>eating</a:t>
            </a:r>
            <a:r>
              <a:rPr lang="it-IT" b="0" dirty="0"/>
              <a:t> si colloca su un piano diverso, quello dell'attenzione alla percezione dei segnali e alla risposta alimentare.</a:t>
            </a:r>
          </a:p>
          <a:p>
            <a:r>
              <a:rPr lang="it-IT" b="0" dirty="0"/>
              <a:t>La sinergia che possiamo proporre nasce quindi nell'incontro, nella persona, tra il cambiamento biologico prodotto dall'intervento e il modo in cui quel cambiamento viene percepito e tradotto nel comportamento alimentare.</a:t>
            </a:r>
          </a:p>
          <a:p>
            <a:r>
              <a:rPr lang="it-IT" b="0" dirty="0"/>
              <a:t>Non parliamo quindi di un'amplificazione della sazietà, ma di un'integrazione tra fisiologia, percezione e comportamento.</a:t>
            </a:r>
          </a:p>
          <a:p>
            <a:r>
              <a:rPr lang="it-IT" b="0" dirty="0"/>
              <a:t>Ed è nel follow-up nutrizionale che questa integrazione può diventare concreta.</a:t>
            </a:r>
          </a:p>
          <a:p>
            <a:endParaRPr lang="it-IT" b="0" dirty="0"/>
          </a:p>
          <a:p>
            <a:endParaRPr lang="it-IT" b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10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79460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0" dirty="0"/>
              <a:t>Nel follow-up bisogna non fermarsi alla prescrizione alimentare, ma osservare come la persona sta vivendo il pasto.</a:t>
            </a:r>
          </a:p>
          <a:p>
            <a:r>
              <a:rPr lang="it-IT" b="0" dirty="0"/>
              <a:t>Possiamo esplorare fame, pienezza, sazietà e tolleranza; </a:t>
            </a:r>
          </a:p>
          <a:p>
            <a:r>
              <a:rPr lang="it-IT" b="0" dirty="0"/>
              <a:t>riconoscere trigger, </a:t>
            </a:r>
            <a:r>
              <a:rPr lang="it-IT" b="0" dirty="0" err="1"/>
              <a:t>emotional</a:t>
            </a:r>
            <a:r>
              <a:rPr lang="it-IT" b="0" dirty="0"/>
              <a:t> </a:t>
            </a:r>
            <a:r>
              <a:rPr lang="it-IT" b="0" dirty="0" err="1"/>
              <a:t>eating</a:t>
            </a:r>
            <a:r>
              <a:rPr lang="it-IT" b="0" dirty="0"/>
              <a:t>, grazing e automatismi; </a:t>
            </a:r>
          </a:p>
          <a:p>
            <a:r>
              <a:rPr lang="it-IT" b="0" dirty="0"/>
              <a:t>lavorare sul ritmo, sulle pause e sull’attenzione durante il pasto.</a:t>
            </a:r>
          </a:p>
          <a:p>
            <a:r>
              <a:rPr lang="it-IT" b="0" dirty="0"/>
              <a:t>E naturalmente personalizzare tutto questo sulla storia clinica, sulla fase del follow-up e sul contesto della persona.</a:t>
            </a:r>
          </a:p>
          <a:p>
            <a:r>
              <a:rPr lang="it-IT" dirty="0"/>
              <a:t>Non insegniamo solo cosa mangiare, ma aiutiamo a riconoscere come si mangia</a:t>
            </a:r>
          </a:p>
          <a:p>
            <a:r>
              <a:rPr lang="it-IT" b="0" dirty="0"/>
              <a:t>E possiamo portare questo modello direttamente dentro un pasto.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340591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0" dirty="0"/>
              <a:t>Non significa cercare un punto perfetto di sazietà, ma osservare come cambiano i segnali lungo il pasto.</a:t>
            </a:r>
          </a:p>
          <a:p>
            <a:r>
              <a:rPr lang="it-IT" b="0" dirty="0"/>
              <a:t>Prima: quanta fame sento e perché sto iniziando a mangiare?</a:t>
            </a:r>
          </a:p>
          <a:p>
            <a:r>
              <a:rPr lang="it-IT" b="0" dirty="0"/>
              <a:t>Durante: come sta cambiando la fame, qual è il mio ritmo, che cosa sto sentendo nel corpo?</a:t>
            </a:r>
          </a:p>
          <a:p>
            <a:r>
              <a:rPr lang="it-IT" b="0" dirty="0"/>
              <a:t>Verso la fine: sto raggiungendo una pienezza confortevole? Continuo per fame o per automatismo?</a:t>
            </a:r>
          </a:p>
          <a:p>
            <a:r>
              <a:rPr lang="it-IT" b="0" dirty="0"/>
              <a:t>L’obiettivo è portare maggiore attenzione all’esperienza alimentare, non prescrivere quando la persona debba sentirsi sazia.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415162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0" dirty="0"/>
              <a:t>Arrivata alla fine di questo percorso, credo che possiamo distinguere ciò che sappiamo da ciò che possiamo fare e da ciò che resta ancora da studiare.</a:t>
            </a:r>
          </a:p>
          <a:p>
            <a:r>
              <a:rPr lang="it-IT" b="0" dirty="0"/>
              <a:t>- Oggi sappiamo che è la procedura bariatrica, attraverso le modificazioni anatomiche e fisiologiche, a creare un nuovo contesto neuro-metabolico. La robotica interviene principalmente sul modo in cui questa procedura viene eseguita.</a:t>
            </a:r>
          </a:p>
          <a:p>
            <a:r>
              <a:rPr lang="it-IT" b="0" dirty="0"/>
              <a:t>- Nel follow-up, però, quel cambiamento biologico incontra la persona. Ed è qui che la </a:t>
            </a:r>
            <a:r>
              <a:rPr lang="it-IT" b="0" dirty="0" err="1"/>
              <a:t>mindful</a:t>
            </a:r>
            <a:r>
              <a:rPr lang="it-IT" b="0" dirty="0"/>
              <a:t> </a:t>
            </a:r>
            <a:r>
              <a:rPr lang="it-IT" b="0" dirty="0" err="1"/>
              <a:t>eating</a:t>
            </a:r>
            <a:r>
              <a:rPr lang="it-IT" b="0" dirty="0"/>
              <a:t> può trovare il suo spazio: non amplificando il segnale, ma portando attenzione alla sua percezione e alla risposta alimentare.</a:t>
            </a:r>
          </a:p>
          <a:p>
            <a:r>
              <a:rPr lang="it-IT" b="0" dirty="0"/>
              <a:t>- E poi c'è il futuro. La crescente diffusione della robotica ci offre l'opportunità di porre nuove domande: capire se una sempre maggiore precisione e standardizzazione tecnica possano tradursi, oltre che negli </a:t>
            </a:r>
            <a:r>
              <a:rPr lang="it-IT" b="0" dirty="0" err="1"/>
              <a:t>outcome</a:t>
            </a:r>
            <a:r>
              <a:rPr lang="it-IT" b="0" dirty="0"/>
              <a:t> chirurgici, anche in differenze metaboliche e funzionali misurabili.</a:t>
            </a:r>
          </a:p>
          <a:p>
            <a:r>
              <a:rPr lang="it-IT" b="0" dirty="0"/>
              <a:t>Credo quindi che il messaggio da portare a casa sia questo: distinguere ciò che oggi possiamo sostenere dalle domande che restano ancora aperte, continuando però a mettere la persona al centro del percorso di cura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231692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15/09/26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2">
            <a:extLst>
              <a:ext uri="{FF2B5EF4-FFF2-40B4-BE49-F238E27FC236}">
                <a16:creationId xmlns:a16="http://schemas.microsoft.com/office/drawing/2014/main" id="{43CE5057-6641-7F0A-218C-6BA7E68D69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8608" y="2195121"/>
            <a:ext cx="6840638" cy="179885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it" altLang="en-US" sz="3600" dirty="0">
                <a:solidFill>
                  <a:srgbClr val="1E3A8A"/>
                </a:solidFill>
                <a:latin typeface="Georgia" panose="02040502050405020303" pitchFamily="18" charset="0"/>
                <a:ea typeface="Inter" pitchFamily="34" charset="-122"/>
                <a:cs typeface="Inter" pitchFamily="34" charset="-120"/>
              </a:rPr>
              <a:t>Robotic Surgery</a:t>
            </a:r>
            <a:br>
              <a:rPr lang="en-US" sz="3600" dirty="0">
                <a:latin typeface="Georgia" panose="02040502050405020303" pitchFamily="18" charset="0"/>
              </a:rPr>
            </a:br>
            <a:r>
              <a:rPr lang="it" altLang="en-US" sz="3600" dirty="0">
                <a:solidFill>
                  <a:schemeClr val="accent5"/>
                </a:solidFill>
                <a:latin typeface="Georgia" panose="02040502050405020303" pitchFamily="18" charset="0"/>
                <a:ea typeface="Inter" pitchFamily="34" charset="-122"/>
                <a:cs typeface="Inter" pitchFamily="34" charset="-120"/>
              </a:rPr>
              <a:t>&amp; Mindful Eating</a:t>
            </a:r>
            <a:br>
              <a:rPr lang="it" altLang="en-US" sz="3600" dirty="0">
                <a:solidFill>
                  <a:srgbClr val="5F8D4E"/>
                </a:solidFill>
                <a:latin typeface="Georgia" panose="02040502050405020303" pitchFamily="18" charset="0"/>
                <a:ea typeface="Inter" pitchFamily="34" charset="-122"/>
                <a:cs typeface="Inter" pitchFamily="34" charset="-120"/>
              </a:rPr>
            </a:br>
            <a:br>
              <a:rPr lang="it" altLang="en-US" sz="3600" dirty="0">
                <a:solidFill>
                  <a:srgbClr val="5F8D4E"/>
                </a:solidFill>
                <a:latin typeface="Georgia" panose="02040502050405020303" pitchFamily="18" charset="0"/>
                <a:ea typeface="Inter" pitchFamily="34" charset="-122"/>
                <a:cs typeface="Inter" pitchFamily="34" charset="-120"/>
              </a:rPr>
            </a:br>
            <a:r>
              <a:rPr lang="it" altLang="en-US" sz="2400" dirty="0">
                <a:solidFill>
                  <a:srgbClr val="1A202C"/>
                </a:solidFill>
                <a:latin typeface="Georgia" panose="02040502050405020303" pitchFamily="18" charset="0"/>
                <a:ea typeface="Inter" pitchFamily="34" charset="-122"/>
                <a:cs typeface="Inter" pitchFamily="34" charset="-120"/>
              </a:rPr>
              <a:t>Sinergia per una sazietà neuro-metabolica</a:t>
            </a:r>
            <a:br>
              <a:rPr lang="en-US" sz="3600" dirty="0"/>
            </a:br>
            <a:endParaRPr lang="en-US" sz="3600" dirty="0">
              <a:latin typeface="Georgia" panose="02040502050405020303" pitchFamily="18" charset="0"/>
            </a:endParaRPr>
          </a:p>
        </p:txBody>
      </p:sp>
      <p:sp>
        <p:nvSpPr>
          <p:cNvPr id="7" name="Sottotitolo 3">
            <a:extLst>
              <a:ext uri="{FF2B5EF4-FFF2-40B4-BE49-F238E27FC236}">
                <a16:creationId xmlns:a16="http://schemas.microsoft.com/office/drawing/2014/main" id="{67274229-918C-8B31-1143-8BBB37D93FEE}"/>
              </a:ext>
            </a:extLst>
          </p:cNvPr>
          <p:cNvSpPr txBox="1">
            <a:spLocks/>
          </p:cNvSpPr>
          <p:nvPr/>
        </p:nvSpPr>
        <p:spPr>
          <a:xfrm>
            <a:off x="5208608" y="4267494"/>
            <a:ext cx="4830844" cy="1645654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None/>
              <a:defRPr sz="2400" kern="1200" cap="all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2800" b="1" dirty="0">
                <a:solidFill>
                  <a:srgbClr val="9CCEC7"/>
                </a:solidFill>
                <a:latin typeface="Georgia" panose="02040502050405020303" pitchFamily="18" charset="0"/>
              </a:rPr>
              <a:t>Dr.ssa Rita Schiano di Cola</a:t>
            </a:r>
            <a:br>
              <a:rPr lang="it-IT" altLang="it-IT" sz="2800" b="1" dirty="0">
                <a:solidFill>
                  <a:srgbClr val="9CCEC7"/>
                </a:solidFill>
                <a:latin typeface="Georgia" panose="02040502050405020303" pitchFamily="18" charset="0"/>
              </a:rPr>
            </a:br>
            <a:r>
              <a:rPr lang="it-IT" altLang="it-IT" sz="2800" b="1" dirty="0">
                <a:solidFill>
                  <a:srgbClr val="9CCEC7"/>
                </a:solidFill>
                <a:latin typeface="Georgia" panose="02040502050405020303" pitchFamily="18" charset="0"/>
              </a:rPr>
              <a:t>Responsabile Servizio Nutrizione</a:t>
            </a:r>
            <a:br>
              <a:rPr lang="it-IT" altLang="it-IT" sz="2800" b="1" dirty="0">
                <a:solidFill>
                  <a:srgbClr val="9CCEC7"/>
                </a:solidFill>
                <a:latin typeface="Georgia" panose="02040502050405020303" pitchFamily="18" charset="0"/>
              </a:rPr>
            </a:br>
            <a:r>
              <a:rPr lang="it-IT" altLang="it-IT" sz="2800" b="1" dirty="0">
                <a:solidFill>
                  <a:srgbClr val="9CCEC7"/>
                </a:solidFill>
                <a:latin typeface="Georgia" panose="02040502050405020303" pitchFamily="18" charset="0"/>
              </a:rPr>
              <a:t>Delegata Regionale </a:t>
            </a:r>
            <a:r>
              <a:rPr lang="it-IT" altLang="it-IT" sz="2800" b="1" dirty="0" err="1">
                <a:solidFill>
                  <a:srgbClr val="9CCEC7"/>
                </a:solidFill>
                <a:latin typeface="Georgia" panose="02040502050405020303" pitchFamily="18" charset="0"/>
              </a:rPr>
              <a:t>Sicob</a:t>
            </a:r>
            <a:endParaRPr lang="it-IT" altLang="it-IT" sz="2800" b="1" dirty="0">
              <a:solidFill>
                <a:srgbClr val="9CCEC7"/>
              </a:solidFill>
              <a:latin typeface="Georgia" panose="02040502050405020303" pitchFamily="18" charset="0"/>
            </a:endParaRPr>
          </a:p>
          <a:p>
            <a:r>
              <a:rPr lang="it-IT" altLang="it-IT" sz="2800" b="1" dirty="0">
                <a:solidFill>
                  <a:srgbClr val="9CCEC7"/>
                </a:solidFill>
                <a:latin typeface="Georgia" panose="02040502050405020303" pitchFamily="18" charset="0"/>
              </a:rPr>
              <a:t>P.O. Pineta Grande Hospital, </a:t>
            </a:r>
            <a:br>
              <a:rPr lang="it-IT" altLang="it-IT" sz="2800" b="1" dirty="0">
                <a:solidFill>
                  <a:srgbClr val="9CCEC7"/>
                </a:solidFill>
                <a:latin typeface="Georgia" panose="02040502050405020303" pitchFamily="18" charset="0"/>
              </a:rPr>
            </a:br>
            <a:r>
              <a:rPr lang="it-IT" altLang="it-IT" sz="2800" b="1" dirty="0">
                <a:solidFill>
                  <a:srgbClr val="9CCEC7"/>
                </a:solidFill>
                <a:latin typeface="Georgia" panose="02040502050405020303" pitchFamily="18" charset="0"/>
              </a:rPr>
              <a:t>Castel Volturno, Caserta</a:t>
            </a:r>
          </a:p>
        </p:txBody>
      </p:sp>
      <p:pic>
        <p:nvPicPr>
          <p:cNvPr id="8" name="Immagine 12">
            <a:extLst>
              <a:ext uri="{FF2B5EF4-FFF2-40B4-BE49-F238E27FC236}">
                <a16:creationId xmlns:a16="http://schemas.microsoft.com/office/drawing/2014/main" id="{9B6F14BB-5D25-E81A-BDFB-277AA9760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589" y="5092892"/>
            <a:ext cx="2424084" cy="1279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387C8FA-E326-7727-B4B5-A4B157F19E1F}"/>
              </a:ext>
            </a:extLst>
          </p:cNvPr>
          <p:cNvSpPr txBox="1"/>
          <p:nvPr/>
        </p:nvSpPr>
        <p:spPr>
          <a:xfrm>
            <a:off x="0" y="282196"/>
            <a:ext cx="1219200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900" b="1" dirty="0">
                <a:latin typeface="Georgia" panose="02040502050405020303" pitchFamily="18" charset="0"/>
              </a:rPr>
              <a:t>Dalla procedura alla persona: tre domande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5ADE023-AAAC-6B22-0ABE-541B1DB951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rcRect t="18639" b="19433"/>
          <a:stretch>
            <a:fillRect/>
          </a:stretch>
        </p:blipFill>
        <p:spPr>
          <a:xfrm>
            <a:off x="0" y="2871936"/>
            <a:ext cx="11303000" cy="3941803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B46E839-F075-824B-DA03-81DEA5E1F179}"/>
              </a:ext>
            </a:extLst>
          </p:cNvPr>
          <p:cNvSpPr txBox="1"/>
          <p:nvPr/>
        </p:nvSpPr>
        <p:spPr>
          <a:xfrm>
            <a:off x="0" y="1521057"/>
            <a:ext cx="12192000" cy="1159676"/>
          </a:xfrm>
          <a:prstGeom prst="rect">
            <a:avLst/>
          </a:prstGeom>
          <a:solidFill>
            <a:schemeClr val="bg1">
              <a:alpha val="67999"/>
            </a:schemeClr>
          </a:solidFill>
        </p:spPr>
        <p:txBody>
          <a:bodyPr wrap="square">
            <a:spAutoFit/>
          </a:bodyPr>
          <a:lstStyle/>
          <a:p>
            <a:pPr marL="268288" indent="-268288">
              <a:lnSpc>
                <a:spcPct val="100000"/>
              </a:lnSpc>
              <a:buAutoNum type="arabicPeriod"/>
            </a:pPr>
            <a:r>
              <a:rPr lang="it-IT" sz="2000" dirty="0">
                <a:latin typeface="Georgia" panose="02040502050405020303" pitchFamily="18" charset="0"/>
              </a:rPr>
              <a:t>Che cosa cambia, </a:t>
            </a:r>
            <a:r>
              <a:rPr lang="it-IT" sz="2000" b="1" dirty="0">
                <a:latin typeface="Georgia" panose="02040502050405020303" pitchFamily="18" charset="0"/>
              </a:rPr>
              <a:t>dopo</a:t>
            </a:r>
            <a:r>
              <a:rPr lang="it-IT" sz="2000" dirty="0">
                <a:latin typeface="Georgia" panose="02040502050405020303" pitchFamily="18" charset="0"/>
              </a:rPr>
              <a:t> la chirurgia, nei meccanismi che partecipano alla regolazione di fame e sazietà?</a:t>
            </a:r>
          </a:p>
          <a:p>
            <a:pPr marL="320675" indent="-320675">
              <a:lnSpc>
                <a:spcPct val="130000"/>
              </a:lnSpc>
              <a:buAutoNum type="arabicPeriod"/>
            </a:pPr>
            <a:r>
              <a:rPr lang="it-IT" sz="2000" dirty="0">
                <a:latin typeface="Georgia" panose="02040502050405020303" pitchFamily="18" charset="0"/>
              </a:rPr>
              <a:t>Il paziente </a:t>
            </a:r>
            <a:r>
              <a:rPr lang="it-IT" sz="2000" b="1" dirty="0">
                <a:latin typeface="Georgia" panose="02040502050405020303" pitchFamily="18" charset="0"/>
              </a:rPr>
              <a:t>riesce</a:t>
            </a:r>
            <a:r>
              <a:rPr lang="it-IT" sz="2000" dirty="0">
                <a:latin typeface="Georgia" panose="02040502050405020303" pitchFamily="18" charset="0"/>
              </a:rPr>
              <a:t> a riconoscere i segnali di fame e sazietà dopo l'intervento?</a:t>
            </a:r>
          </a:p>
          <a:p>
            <a:pPr marL="268288" indent="-250825">
              <a:lnSpc>
                <a:spcPct val="130000"/>
              </a:lnSpc>
              <a:buFontTx/>
              <a:buAutoNum type="arabicPeriod"/>
            </a:pPr>
            <a:r>
              <a:rPr lang="it-IT" sz="2000" dirty="0">
                <a:latin typeface="Georgia" panose="02040502050405020303" pitchFamily="18" charset="0"/>
              </a:rPr>
              <a:t> Come possiamo </a:t>
            </a:r>
            <a:r>
              <a:rPr lang="it-IT" sz="2000" b="1" dirty="0">
                <a:latin typeface="Georgia" panose="02040502050405020303" pitchFamily="18" charset="0"/>
              </a:rPr>
              <a:t>aiutarlo</a:t>
            </a:r>
            <a:r>
              <a:rPr lang="it-IT" sz="2000" dirty="0">
                <a:latin typeface="Georgia" panose="02040502050405020303" pitchFamily="18" charset="0"/>
              </a:rPr>
              <a:t> a trasformare questi segnali in comportamento alimentare?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20AA4BE-7BD4-A932-21A3-7BD6C76B6C4C}"/>
              </a:ext>
            </a:extLst>
          </p:cNvPr>
          <p:cNvSpPr txBox="1"/>
          <p:nvPr/>
        </p:nvSpPr>
        <p:spPr>
          <a:xfrm>
            <a:off x="25400" y="6454392"/>
            <a:ext cx="1198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i="1" dirty="0" err="1">
                <a:latin typeface="Georgia" panose="02040502050405020303" pitchFamily="18" charset="0"/>
              </a:rPr>
              <a:t>Alabdulkader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S</a:t>
            </a:r>
            <a:r>
              <a:rPr lang="it-IT" sz="900" i="1" dirty="0">
                <a:latin typeface="Georgia" panose="02040502050405020303" pitchFamily="18" charset="0"/>
              </a:rPr>
              <a:t>, Al-Alsheikh AS, Miras AD, Goldstone AP. </a:t>
            </a:r>
            <a:r>
              <a:rPr lang="it-IT" sz="900" i="1" dirty="0" err="1">
                <a:latin typeface="Georgia" panose="02040502050405020303" pitchFamily="18" charset="0"/>
              </a:rPr>
              <a:t>Obesity</a:t>
            </a:r>
            <a:r>
              <a:rPr lang="it-IT" sz="900" i="1" dirty="0">
                <a:latin typeface="Georgia" panose="02040502050405020303" pitchFamily="18" charset="0"/>
              </a:rPr>
              <a:t> surgery and </a:t>
            </a:r>
            <a:r>
              <a:rPr lang="it-IT" sz="900" i="1" dirty="0" err="1">
                <a:latin typeface="Georgia" panose="02040502050405020303" pitchFamily="18" charset="0"/>
              </a:rPr>
              <a:t>neural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correlates</a:t>
            </a:r>
            <a:r>
              <a:rPr lang="it-IT" sz="900" i="1" dirty="0">
                <a:latin typeface="Georgia" panose="02040502050405020303" pitchFamily="18" charset="0"/>
              </a:rPr>
              <a:t> of human </a:t>
            </a:r>
            <a:r>
              <a:rPr lang="it-IT" sz="900" i="1" dirty="0" err="1">
                <a:latin typeface="Georgia" panose="02040502050405020303" pitchFamily="18" charset="0"/>
              </a:rPr>
              <a:t>eating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behaviour</a:t>
            </a:r>
            <a:r>
              <a:rPr lang="it-IT" sz="900" i="1" dirty="0">
                <a:latin typeface="Georgia" panose="02040502050405020303" pitchFamily="18" charset="0"/>
              </a:rPr>
              <a:t>: a </a:t>
            </a:r>
            <a:r>
              <a:rPr lang="it-IT" sz="900" i="1" dirty="0" err="1">
                <a:latin typeface="Georgia" panose="02040502050405020303" pitchFamily="18" charset="0"/>
              </a:rPr>
              <a:t>systematic</a:t>
            </a:r>
            <a:r>
              <a:rPr lang="it-IT" sz="900" i="1" dirty="0">
                <a:latin typeface="Georgia" panose="02040502050405020303" pitchFamily="18" charset="0"/>
              </a:rPr>
              <a:t> review of </a:t>
            </a:r>
            <a:r>
              <a:rPr lang="it-IT" sz="900" i="1" dirty="0" err="1">
                <a:latin typeface="Georgia" panose="02040502050405020303" pitchFamily="18" charset="0"/>
              </a:rPr>
              <a:t>functional</a:t>
            </a:r>
            <a:r>
              <a:rPr lang="it-IT" sz="900" i="1" dirty="0">
                <a:latin typeface="Georgia" panose="02040502050405020303" pitchFamily="18" charset="0"/>
              </a:rPr>
              <a:t> MRI studies. </a:t>
            </a:r>
            <a:r>
              <a:rPr lang="it-IT" sz="900" i="1" dirty="0" err="1">
                <a:latin typeface="Georgia" panose="02040502050405020303" pitchFamily="18" charset="0"/>
              </a:rPr>
              <a:t>Neuroimage</a:t>
            </a:r>
            <a:r>
              <a:rPr lang="it-IT" sz="900" i="1" dirty="0">
                <a:latin typeface="Georgia" panose="02040502050405020303" pitchFamily="18" charset="0"/>
              </a:rPr>
              <a:t> Clin. 2024;41:103563. doi:10.1016/j.nicl.2024.103563.</a:t>
            </a:r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6B961E98-F53D-1303-12AB-21283FE95C25}"/>
              </a:ext>
            </a:extLst>
          </p:cNvPr>
          <p:cNvSpPr txBox="1"/>
          <p:nvPr/>
        </p:nvSpPr>
        <p:spPr>
          <a:xfrm>
            <a:off x="0" y="282196"/>
            <a:ext cx="12192000" cy="692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900" b="1" dirty="0">
                <a:latin typeface="Georgia" panose="02040502050405020303" pitchFamily="18" charset="0"/>
              </a:rPr>
              <a:t>Tre livelli da distinguere</a:t>
            </a:r>
          </a:p>
        </p:txBody>
      </p:sp>
      <p:graphicFrame>
        <p:nvGraphicFramePr>
          <p:cNvPr id="25" name="Diagramma 24">
            <a:extLst>
              <a:ext uri="{FF2B5EF4-FFF2-40B4-BE49-F238E27FC236}">
                <a16:creationId xmlns:a16="http://schemas.microsoft.com/office/drawing/2014/main" id="{297D8CCF-1E47-96AD-9D26-400A608B66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880741"/>
              </p:ext>
            </p:extLst>
          </p:nvPr>
        </p:nvGraphicFramePr>
        <p:xfrm>
          <a:off x="152400" y="769999"/>
          <a:ext cx="11887200" cy="5071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8" name="Immagine 27">
            <a:extLst>
              <a:ext uri="{FF2B5EF4-FFF2-40B4-BE49-F238E27FC236}">
                <a16:creationId xmlns:a16="http://schemas.microsoft.com/office/drawing/2014/main" id="{BDE1707C-7D7E-85FD-F67F-76A7379CB5B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-1754" r="11556"/>
          <a:stretch>
            <a:fillRect/>
          </a:stretch>
        </p:blipFill>
        <p:spPr>
          <a:xfrm>
            <a:off x="431800" y="5643454"/>
            <a:ext cx="2743200" cy="1214546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50784AFA-1A4E-6826-7976-820F8A35A7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620" y="5833354"/>
            <a:ext cx="3685244" cy="966035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A899541E-F211-7B75-254E-177665C663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817" y="5827680"/>
            <a:ext cx="3533783" cy="966035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06D20967-3C4B-B320-8C7C-015627A7FE44}"/>
              </a:ext>
            </a:extLst>
          </p:cNvPr>
          <p:cNvSpPr/>
          <p:nvPr/>
        </p:nvSpPr>
        <p:spPr>
          <a:xfrm>
            <a:off x="154254" y="1207008"/>
            <a:ext cx="5868858" cy="2157984"/>
          </a:xfrm>
          <a:prstGeom prst="rect">
            <a:avLst/>
          </a:prstGeom>
          <a:noFill/>
          <a:ln w="57150">
            <a:solidFill>
              <a:srgbClr val="2B62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9AD4B87-CE42-1061-87BB-E4C4EF2CF1AF}"/>
              </a:ext>
            </a:extLst>
          </p:cNvPr>
          <p:cNvSpPr/>
          <p:nvPr/>
        </p:nvSpPr>
        <p:spPr>
          <a:xfrm>
            <a:off x="6177102" y="1207008"/>
            <a:ext cx="5960034" cy="2157984"/>
          </a:xfrm>
          <a:prstGeom prst="rect">
            <a:avLst/>
          </a:prstGeom>
          <a:noFill/>
          <a:ln w="57150">
            <a:solidFill>
              <a:srgbClr val="7557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6F557C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8FC7805-3458-A930-7E2E-DBEC3C23D43D}"/>
              </a:ext>
            </a:extLst>
          </p:cNvPr>
          <p:cNvSpPr/>
          <p:nvPr/>
        </p:nvSpPr>
        <p:spPr>
          <a:xfrm>
            <a:off x="3038191" y="3464382"/>
            <a:ext cx="6114288" cy="2157984"/>
          </a:xfrm>
          <a:prstGeom prst="rect">
            <a:avLst/>
          </a:prstGeom>
          <a:noFill/>
          <a:ln w="57150">
            <a:solidFill>
              <a:srgbClr val="7557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7557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22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18558-E6B2-D377-2350-82397A676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D04CC5B-86E0-D78F-654B-7C14EE317D46}"/>
              </a:ext>
            </a:extLst>
          </p:cNvPr>
          <p:cNvSpPr txBox="1"/>
          <p:nvPr/>
        </p:nvSpPr>
        <p:spPr>
          <a:xfrm>
            <a:off x="0" y="282196"/>
            <a:ext cx="12192000" cy="692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900" b="1" dirty="0">
                <a:latin typeface="Georgia" panose="02040502050405020303" pitchFamily="18" charset="0"/>
              </a:rPr>
              <a:t>Da anatomia a sazietà: l'asse intestino-cervello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38B6875-8E87-0ABE-EB28-B18E6ED8DC4E}"/>
              </a:ext>
            </a:extLst>
          </p:cNvPr>
          <p:cNvSpPr txBox="1"/>
          <p:nvPr/>
        </p:nvSpPr>
        <p:spPr>
          <a:xfrm>
            <a:off x="0" y="6163261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t-IT" sz="900" i="1" dirty="0" err="1">
                <a:latin typeface="Georgia" panose="02040502050405020303" pitchFamily="18" charset="0"/>
              </a:rPr>
              <a:t>Martinou</a:t>
            </a:r>
            <a:r>
              <a:rPr lang="it-IT" sz="900" i="1" dirty="0">
                <a:latin typeface="Georgia" panose="02040502050405020303" pitchFamily="18" charset="0"/>
              </a:rPr>
              <a:t> E, Stefanova I, Iosif E, </a:t>
            </a:r>
            <a:r>
              <a:rPr lang="it-IT" sz="900" i="1" dirty="0" err="1">
                <a:latin typeface="Georgia" panose="02040502050405020303" pitchFamily="18" charset="0"/>
              </a:rPr>
              <a:t>Angelidi</a:t>
            </a:r>
            <a:r>
              <a:rPr lang="it-IT" sz="900" i="1" dirty="0">
                <a:latin typeface="Georgia" panose="02040502050405020303" pitchFamily="18" charset="0"/>
              </a:rPr>
              <a:t> AM. </a:t>
            </a:r>
            <a:r>
              <a:rPr lang="it-IT" sz="900" i="1" dirty="0" err="1">
                <a:latin typeface="Georgia" panose="02040502050405020303" pitchFamily="18" charset="0"/>
              </a:rPr>
              <a:t>Neurohormonal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changes</a:t>
            </a:r>
            <a:r>
              <a:rPr lang="it-IT" sz="900" i="1" dirty="0">
                <a:latin typeface="Georgia" panose="02040502050405020303" pitchFamily="18" charset="0"/>
              </a:rPr>
              <a:t> in the </a:t>
            </a:r>
            <a:r>
              <a:rPr lang="it-IT" sz="900" i="1" dirty="0" err="1">
                <a:latin typeface="Georgia" panose="02040502050405020303" pitchFamily="18" charset="0"/>
              </a:rPr>
              <a:t>gut</a:t>
            </a:r>
            <a:r>
              <a:rPr lang="it-IT" sz="900" i="1" dirty="0">
                <a:latin typeface="Georgia" panose="02040502050405020303" pitchFamily="18" charset="0"/>
              </a:rPr>
              <a:t>-brain </a:t>
            </a:r>
            <a:r>
              <a:rPr lang="it-IT" sz="900" i="1" dirty="0" err="1">
                <a:latin typeface="Georgia" panose="02040502050405020303" pitchFamily="18" charset="0"/>
              </a:rPr>
              <a:t>axis</a:t>
            </a:r>
            <a:r>
              <a:rPr lang="it-IT" sz="900" i="1" dirty="0">
                <a:latin typeface="Georgia" panose="02040502050405020303" pitchFamily="18" charset="0"/>
              </a:rPr>
              <a:t> and </a:t>
            </a:r>
            <a:r>
              <a:rPr lang="it-IT" sz="900" i="1" dirty="0" err="1">
                <a:latin typeface="Georgia" panose="02040502050405020303" pitchFamily="18" charset="0"/>
              </a:rPr>
              <a:t>underlying</a:t>
            </a:r>
            <a:r>
              <a:rPr lang="it-IT" sz="900" i="1" dirty="0">
                <a:latin typeface="Georgia" panose="02040502050405020303" pitchFamily="18" charset="0"/>
              </a:rPr>
              <a:t> neuroendocrine </a:t>
            </a:r>
            <a:r>
              <a:rPr lang="it-IT" sz="900" i="1" dirty="0" err="1">
                <a:latin typeface="Georgia" panose="02040502050405020303" pitchFamily="18" charset="0"/>
              </a:rPr>
              <a:t>mechanisms</a:t>
            </a:r>
            <a:r>
              <a:rPr lang="it-IT" sz="900" i="1" dirty="0">
                <a:latin typeface="Georgia" panose="02040502050405020303" pitchFamily="18" charset="0"/>
              </a:rPr>
              <a:t> following </a:t>
            </a:r>
            <a:r>
              <a:rPr lang="it-IT" sz="900" i="1" dirty="0" err="1">
                <a:latin typeface="Georgia" panose="02040502050405020303" pitchFamily="18" charset="0"/>
              </a:rPr>
              <a:t>bariatric</a:t>
            </a:r>
            <a:r>
              <a:rPr lang="it-IT" sz="900" i="1" dirty="0">
                <a:latin typeface="Georgia" panose="02040502050405020303" pitchFamily="18" charset="0"/>
              </a:rPr>
              <a:t> surgery. Int </a:t>
            </a:r>
            <a:r>
              <a:rPr lang="it-IT" sz="900" i="1" dirty="0" err="1">
                <a:latin typeface="Georgia" panose="02040502050405020303" pitchFamily="18" charset="0"/>
              </a:rPr>
              <a:t>J</a:t>
            </a:r>
            <a:r>
              <a:rPr lang="it-IT" sz="900" i="1" dirty="0">
                <a:latin typeface="Georgia" panose="02040502050405020303" pitchFamily="18" charset="0"/>
              </a:rPr>
              <a:t> Mol Sci. 2022;23(6):3339. doi:10.3390/ijms23063339.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900" i="1" dirty="0" err="1">
                <a:latin typeface="Georgia" panose="02040502050405020303" pitchFamily="18" charset="0"/>
              </a:rPr>
              <a:t>Papamargaritis</a:t>
            </a:r>
            <a:r>
              <a:rPr lang="it-IT" sz="900" i="1" dirty="0">
                <a:latin typeface="Georgia" panose="02040502050405020303" pitchFamily="18" charset="0"/>
              </a:rPr>
              <a:t> D, le Roux CW. Do </a:t>
            </a:r>
            <a:r>
              <a:rPr lang="it-IT" sz="900" i="1" dirty="0" err="1">
                <a:latin typeface="Georgia" panose="02040502050405020303" pitchFamily="18" charset="0"/>
              </a:rPr>
              <a:t>gut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hormones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contribute</a:t>
            </a:r>
            <a:r>
              <a:rPr lang="it-IT" sz="900" i="1" dirty="0">
                <a:latin typeface="Georgia" panose="02040502050405020303" pitchFamily="18" charset="0"/>
              </a:rPr>
              <a:t> to weight </a:t>
            </a:r>
            <a:r>
              <a:rPr lang="it-IT" sz="900" i="1" dirty="0" err="1">
                <a:latin typeface="Georgia" panose="02040502050405020303" pitchFamily="18" charset="0"/>
              </a:rPr>
              <a:t>loss</a:t>
            </a:r>
            <a:r>
              <a:rPr lang="it-IT" sz="900" i="1" dirty="0">
                <a:latin typeface="Georgia" panose="02040502050405020303" pitchFamily="18" charset="0"/>
              </a:rPr>
              <a:t> and </a:t>
            </a:r>
            <a:r>
              <a:rPr lang="it-IT" sz="900" i="1" dirty="0" err="1">
                <a:latin typeface="Georgia" panose="02040502050405020303" pitchFamily="18" charset="0"/>
              </a:rPr>
              <a:t>glycaemic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outcomes</a:t>
            </a:r>
            <a:r>
              <a:rPr lang="it-IT" sz="900" i="1" dirty="0">
                <a:latin typeface="Georgia" panose="02040502050405020303" pitchFamily="18" charset="0"/>
              </a:rPr>
              <a:t> after </a:t>
            </a:r>
            <a:r>
              <a:rPr lang="it-IT" sz="900" i="1" dirty="0" err="1">
                <a:latin typeface="Georgia" panose="02040502050405020303" pitchFamily="18" charset="0"/>
              </a:rPr>
              <a:t>bariatric</a:t>
            </a:r>
            <a:r>
              <a:rPr lang="it-IT" sz="900" i="1" dirty="0">
                <a:latin typeface="Georgia" panose="02040502050405020303" pitchFamily="18" charset="0"/>
              </a:rPr>
              <a:t> surgery? </a:t>
            </a:r>
            <a:r>
              <a:rPr lang="it-IT" sz="900" i="1" dirty="0" err="1">
                <a:latin typeface="Georgia" panose="02040502050405020303" pitchFamily="18" charset="0"/>
              </a:rPr>
              <a:t>Nutrients</a:t>
            </a:r>
            <a:r>
              <a:rPr lang="it-IT" sz="900" i="1" dirty="0">
                <a:latin typeface="Georgia" panose="02040502050405020303" pitchFamily="18" charset="0"/>
              </a:rPr>
              <a:t>. 2021;13(3):762. doi:10.3390/nu13030762.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900" i="1" dirty="0" err="1">
                <a:latin typeface="Georgia" panose="02040502050405020303" pitchFamily="18" charset="0"/>
              </a:rPr>
              <a:t>Alabdulkader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S</a:t>
            </a:r>
            <a:r>
              <a:rPr lang="it-IT" sz="900" i="1" dirty="0">
                <a:latin typeface="Georgia" panose="02040502050405020303" pitchFamily="18" charset="0"/>
              </a:rPr>
              <a:t>, Al-Alsheikh AS, Miras AD, Goldstone AP. </a:t>
            </a:r>
            <a:r>
              <a:rPr lang="it-IT" sz="900" i="1" dirty="0" err="1">
                <a:latin typeface="Georgia" panose="02040502050405020303" pitchFamily="18" charset="0"/>
              </a:rPr>
              <a:t>Obesity</a:t>
            </a:r>
            <a:r>
              <a:rPr lang="it-IT" sz="900" i="1" dirty="0">
                <a:latin typeface="Georgia" panose="02040502050405020303" pitchFamily="18" charset="0"/>
              </a:rPr>
              <a:t> surgery and </a:t>
            </a:r>
            <a:r>
              <a:rPr lang="it-IT" sz="900" i="1" dirty="0" err="1">
                <a:latin typeface="Georgia" panose="02040502050405020303" pitchFamily="18" charset="0"/>
              </a:rPr>
              <a:t>neural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correlates</a:t>
            </a:r>
            <a:r>
              <a:rPr lang="it-IT" sz="900" i="1" dirty="0">
                <a:latin typeface="Georgia" panose="02040502050405020303" pitchFamily="18" charset="0"/>
              </a:rPr>
              <a:t> of human </a:t>
            </a:r>
            <a:r>
              <a:rPr lang="it-IT" sz="900" i="1" dirty="0" err="1">
                <a:latin typeface="Georgia" panose="02040502050405020303" pitchFamily="18" charset="0"/>
              </a:rPr>
              <a:t>eating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behaviour</a:t>
            </a:r>
            <a:r>
              <a:rPr lang="it-IT" sz="900" i="1" dirty="0">
                <a:latin typeface="Georgia" panose="02040502050405020303" pitchFamily="18" charset="0"/>
              </a:rPr>
              <a:t>: a </a:t>
            </a:r>
            <a:r>
              <a:rPr lang="it-IT" sz="900" i="1" dirty="0" err="1">
                <a:latin typeface="Georgia" panose="02040502050405020303" pitchFamily="18" charset="0"/>
              </a:rPr>
              <a:t>systematic</a:t>
            </a:r>
            <a:r>
              <a:rPr lang="it-IT" sz="900" i="1" dirty="0">
                <a:latin typeface="Georgia" panose="02040502050405020303" pitchFamily="18" charset="0"/>
              </a:rPr>
              <a:t> review of </a:t>
            </a:r>
            <a:r>
              <a:rPr lang="it-IT" sz="900" i="1" dirty="0" err="1">
                <a:latin typeface="Georgia" panose="02040502050405020303" pitchFamily="18" charset="0"/>
              </a:rPr>
              <a:t>functional</a:t>
            </a:r>
            <a:r>
              <a:rPr lang="it-IT" sz="900" i="1" dirty="0">
                <a:latin typeface="Georgia" panose="02040502050405020303" pitchFamily="18" charset="0"/>
              </a:rPr>
              <a:t> MRI studies. </a:t>
            </a:r>
            <a:r>
              <a:rPr lang="it-IT" sz="900" i="1" dirty="0" err="1">
                <a:latin typeface="Georgia" panose="02040502050405020303" pitchFamily="18" charset="0"/>
              </a:rPr>
              <a:t>Neuroimage</a:t>
            </a:r>
            <a:r>
              <a:rPr lang="it-IT" sz="900" i="1" dirty="0">
                <a:latin typeface="Georgia" panose="02040502050405020303" pitchFamily="18" charset="0"/>
              </a:rPr>
              <a:t> Clin. 2024;41:103563. doi:10.1016/j.nicl.2024.103563.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C30E479-65E2-AAA7-DD40-92CF1F0F3C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653" b="6115"/>
          <a:stretch>
            <a:fillRect/>
          </a:stretch>
        </p:blipFill>
        <p:spPr>
          <a:xfrm>
            <a:off x="860258" y="974693"/>
            <a:ext cx="10471483" cy="525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0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A97EC1-5DD4-BA28-9236-BC336E18C4EC}"/>
              </a:ext>
            </a:extLst>
          </p:cNvPr>
          <p:cNvSpPr txBox="1"/>
          <p:nvPr/>
        </p:nvSpPr>
        <p:spPr>
          <a:xfrm>
            <a:off x="0" y="282196"/>
            <a:ext cx="12192000" cy="692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900" b="1" dirty="0">
                <a:latin typeface="Georgia" panose="02040502050405020303" pitchFamily="18" charset="0"/>
              </a:rPr>
              <a:t>Dal segnale alla percezione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F3C4EE-2B1B-5C06-F28A-BE96A8804FDD}"/>
              </a:ext>
            </a:extLst>
          </p:cNvPr>
          <p:cNvSpPr txBox="1"/>
          <p:nvPr/>
        </p:nvSpPr>
        <p:spPr>
          <a:xfrm>
            <a:off x="635000" y="5883306"/>
            <a:ext cx="1092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latin typeface="Georgia" panose="02040502050405020303" pitchFamily="18" charset="0"/>
              </a:rPr>
              <a:t>Perché un segnale possa contribuire a guidare il comportamento, deve essere </a:t>
            </a:r>
            <a:r>
              <a:rPr lang="it-IT" b="1" dirty="0">
                <a:latin typeface="Georgia" panose="02040502050405020303" pitchFamily="18" charset="0"/>
              </a:rPr>
              <a:t>percepito </a:t>
            </a:r>
            <a:r>
              <a:rPr lang="it-IT" dirty="0">
                <a:latin typeface="Georgia" panose="02040502050405020303" pitchFamily="18" charset="0"/>
              </a:rPr>
              <a:t>e </a:t>
            </a:r>
            <a:r>
              <a:rPr lang="it-IT" b="1" dirty="0">
                <a:latin typeface="Georgia" panose="02040502050405020303" pitchFamily="18" charset="0"/>
              </a:rPr>
              <a:t>interpretato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47FE201C-FEB4-87DB-4792-9F375C5D98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42" t="9104" r="66226" b="34516"/>
          <a:stretch>
            <a:fillRect/>
          </a:stretch>
        </p:blipFill>
        <p:spPr>
          <a:xfrm>
            <a:off x="269981" y="1217785"/>
            <a:ext cx="3040147" cy="3646823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5E19115D-D538-5BCB-65BB-510A4C7B203B}"/>
              </a:ext>
            </a:extLst>
          </p:cNvPr>
          <p:cNvSpPr txBox="1"/>
          <p:nvPr/>
        </p:nvSpPr>
        <p:spPr>
          <a:xfrm>
            <a:off x="0" y="6459154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t-IT" sz="900" i="1" dirty="0">
                <a:latin typeface="Georgia" panose="02040502050405020303" pitchFamily="18" charset="0"/>
              </a:rPr>
              <a:t>Khalsa SS, Adolphs </a:t>
            </a:r>
            <a:r>
              <a:rPr lang="it-IT" sz="900" i="1" dirty="0" err="1">
                <a:latin typeface="Georgia" panose="02040502050405020303" pitchFamily="18" charset="0"/>
              </a:rPr>
              <a:t>R</a:t>
            </a:r>
            <a:r>
              <a:rPr lang="it-IT" sz="900" i="1" dirty="0">
                <a:latin typeface="Georgia" panose="02040502050405020303" pitchFamily="18" charset="0"/>
              </a:rPr>
              <a:t>, Cameron OG, Critchley HD, Davenport PW, Feinstein JS, et al. </a:t>
            </a:r>
            <a:r>
              <a:rPr lang="it-IT" sz="900" i="1" dirty="0" err="1">
                <a:latin typeface="Georgia" panose="02040502050405020303" pitchFamily="18" charset="0"/>
              </a:rPr>
              <a:t>Interoception</a:t>
            </a:r>
            <a:r>
              <a:rPr lang="it-IT" sz="900" i="1" dirty="0">
                <a:latin typeface="Georgia" panose="02040502050405020303" pitchFamily="18" charset="0"/>
              </a:rPr>
              <a:t> and </a:t>
            </a:r>
            <a:r>
              <a:rPr lang="it-IT" sz="900" i="1" dirty="0" err="1">
                <a:latin typeface="Georgia" panose="02040502050405020303" pitchFamily="18" charset="0"/>
              </a:rPr>
              <a:t>mental</a:t>
            </a:r>
            <a:r>
              <a:rPr lang="it-IT" sz="900" i="1" dirty="0">
                <a:latin typeface="Georgia" panose="02040502050405020303" pitchFamily="18" charset="0"/>
              </a:rPr>
              <a:t> health: a roadmap. </a:t>
            </a:r>
            <a:r>
              <a:rPr lang="it-IT" sz="900" i="1" dirty="0" err="1">
                <a:latin typeface="Georgia" panose="02040502050405020303" pitchFamily="18" charset="0"/>
              </a:rPr>
              <a:t>Biol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Psychiatry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Cogn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Neurosci</a:t>
            </a:r>
            <a:r>
              <a:rPr lang="it-IT" sz="900" i="1" dirty="0">
                <a:latin typeface="Georgia" panose="02040502050405020303" pitchFamily="18" charset="0"/>
              </a:rPr>
              <a:t> Neuroimaging. 2018;3(6):501-513. doi:10.1016/j.bpsc.2017.12.004.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900" dirty="0"/>
              <a:t>Joshi V, Graziani </a:t>
            </a:r>
            <a:r>
              <a:rPr lang="it-IT" sz="900" dirty="0" err="1"/>
              <a:t>P</a:t>
            </a:r>
            <a:r>
              <a:rPr lang="it-IT" sz="900" dirty="0"/>
              <a:t>, Del-Monte </a:t>
            </a:r>
            <a:r>
              <a:rPr lang="it-IT" sz="900" dirty="0" err="1"/>
              <a:t>J</a:t>
            </a:r>
            <a:r>
              <a:rPr lang="it-IT" sz="900" dirty="0"/>
              <a:t>. Bodily </a:t>
            </a:r>
            <a:r>
              <a:rPr lang="it-IT" sz="900" dirty="0" err="1"/>
              <a:t>sensations</a:t>
            </a:r>
            <a:r>
              <a:rPr lang="it-IT" sz="900" dirty="0"/>
              <a:t> and </a:t>
            </a:r>
            <a:r>
              <a:rPr lang="it-IT" sz="900" dirty="0" err="1"/>
              <a:t>bariatric</a:t>
            </a:r>
            <a:r>
              <a:rPr lang="it-IT" sz="900" dirty="0"/>
              <a:t> surgery: links </a:t>
            </a:r>
            <a:r>
              <a:rPr lang="it-IT" sz="900" dirty="0" err="1"/>
              <a:t>between</a:t>
            </a:r>
            <a:r>
              <a:rPr lang="it-IT" sz="900" dirty="0"/>
              <a:t> </a:t>
            </a:r>
            <a:r>
              <a:rPr lang="it-IT" sz="900" dirty="0" err="1"/>
              <a:t>interoceptive</a:t>
            </a:r>
            <a:r>
              <a:rPr lang="it-IT" sz="900" dirty="0"/>
              <a:t> </a:t>
            </a:r>
            <a:r>
              <a:rPr lang="it-IT" sz="900" dirty="0" err="1"/>
              <a:t>sensibility</a:t>
            </a:r>
            <a:r>
              <a:rPr lang="it-IT" sz="900" dirty="0"/>
              <a:t>, intuitive and </a:t>
            </a:r>
            <a:r>
              <a:rPr lang="it-IT" sz="900" dirty="0" err="1"/>
              <a:t>disordered</a:t>
            </a:r>
            <a:r>
              <a:rPr lang="it-IT" sz="900" dirty="0"/>
              <a:t> </a:t>
            </a:r>
            <a:r>
              <a:rPr lang="it-IT" sz="900" dirty="0" err="1"/>
              <a:t>eating</a:t>
            </a:r>
            <a:r>
              <a:rPr lang="it-IT" sz="900" dirty="0"/>
              <a:t> </a:t>
            </a:r>
            <a:r>
              <a:rPr lang="it-IT" sz="900" dirty="0" err="1"/>
              <a:t>behaviour</a:t>
            </a:r>
            <a:r>
              <a:rPr lang="it-IT" sz="900" dirty="0"/>
              <a:t> in </a:t>
            </a:r>
            <a:r>
              <a:rPr lang="it-IT" sz="900" dirty="0" err="1"/>
              <a:t>obesity</a:t>
            </a:r>
            <a:r>
              <a:rPr lang="it-IT" sz="900" dirty="0"/>
              <a:t> and </a:t>
            </a:r>
            <a:r>
              <a:rPr lang="it-IT" sz="900" dirty="0" err="1"/>
              <a:t>obesity</a:t>
            </a:r>
            <a:r>
              <a:rPr lang="it-IT" sz="900" dirty="0"/>
              <a:t> surgery. Eur </a:t>
            </a:r>
            <a:r>
              <a:rPr lang="it-IT" sz="900" dirty="0" err="1"/>
              <a:t>Eat</a:t>
            </a:r>
            <a:r>
              <a:rPr lang="it-IT" sz="900" dirty="0"/>
              <a:t> </a:t>
            </a:r>
            <a:r>
              <a:rPr lang="it-IT" sz="900" dirty="0" err="1"/>
              <a:t>Disord</a:t>
            </a:r>
            <a:r>
              <a:rPr lang="it-IT" sz="900" dirty="0"/>
              <a:t> Rev. 2024;32(3):514-523. doi:10.1002/erv.3066.</a:t>
            </a:r>
            <a:endParaRPr lang="it-IT" sz="900" i="1" dirty="0">
              <a:latin typeface="Georgia" panose="02040502050405020303" pitchFamily="18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B4F01BD-2288-5BE5-84DE-E855C09DF3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508" t="9104" r="34960" b="34516"/>
          <a:stretch>
            <a:fillRect/>
          </a:stretch>
        </p:blipFill>
        <p:spPr>
          <a:xfrm>
            <a:off x="4375636" y="1217783"/>
            <a:ext cx="3040147" cy="3646823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2713BAC7-D500-E7FB-6B28-B6E82A7D8840}"/>
              </a:ext>
            </a:extLst>
          </p:cNvPr>
          <p:cNvSpPr/>
          <p:nvPr/>
        </p:nvSpPr>
        <p:spPr>
          <a:xfrm>
            <a:off x="2980944" y="1993392"/>
            <a:ext cx="512064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destra 10">
            <a:extLst>
              <a:ext uri="{FF2B5EF4-FFF2-40B4-BE49-F238E27FC236}">
                <a16:creationId xmlns:a16="http://schemas.microsoft.com/office/drawing/2014/main" id="{0BC1F2E5-CC23-51E9-7316-AC91796E85A7}"/>
              </a:ext>
            </a:extLst>
          </p:cNvPr>
          <p:cNvSpPr/>
          <p:nvPr/>
        </p:nvSpPr>
        <p:spPr>
          <a:xfrm>
            <a:off x="3256141" y="1949417"/>
            <a:ext cx="914400" cy="493776"/>
          </a:xfrm>
          <a:prstGeom prst="rightArrow">
            <a:avLst/>
          </a:prstGeom>
          <a:solidFill>
            <a:srgbClr val="F0F5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A32121B6-8C3B-B70A-D289-6CC8CEF1C3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224" t="9104" r="4244" b="34516"/>
          <a:stretch>
            <a:fillRect/>
          </a:stretch>
        </p:blipFill>
        <p:spPr>
          <a:xfrm>
            <a:off x="8452980" y="1227281"/>
            <a:ext cx="3040147" cy="3646823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CE35A684-13CB-C380-A6A7-D56EBE9B86CE}"/>
              </a:ext>
            </a:extLst>
          </p:cNvPr>
          <p:cNvSpPr/>
          <p:nvPr/>
        </p:nvSpPr>
        <p:spPr>
          <a:xfrm>
            <a:off x="4254078" y="2060890"/>
            <a:ext cx="512064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6CA1E4D-4C64-2551-40D4-FF92835BFB7E}"/>
              </a:ext>
            </a:extLst>
          </p:cNvPr>
          <p:cNvSpPr/>
          <p:nvPr/>
        </p:nvSpPr>
        <p:spPr>
          <a:xfrm>
            <a:off x="6932907" y="2102713"/>
            <a:ext cx="512064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7090C241-9813-DB98-50C1-979F41C776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42" t="65822" r="4244" b="21394"/>
          <a:stretch>
            <a:fillRect/>
          </a:stretch>
        </p:blipFill>
        <p:spPr>
          <a:xfrm>
            <a:off x="1107301" y="4943813"/>
            <a:ext cx="9420902" cy="826908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A01D102B-4684-6193-3526-C1A77B5B9823}"/>
              </a:ext>
            </a:extLst>
          </p:cNvPr>
          <p:cNvSpPr/>
          <p:nvPr/>
        </p:nvSpPr>
        <p:spPr>
          <a:xfrm>
            <a:off x="8126585" y="2013425"/>
            <a:ext cx="512064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Freccia destra 13">
            <a:extLst>
              <a:ext uri="{FF2B5EF4-FFF2-40B4-BE49-F238E27FC236}">
                <a16:creationId xmlns:a16="http://schemas.microsoft.com/office/drawing/2014/main" id="{0793504D-9E44-AC54-FDF0-8604C5673CDE}"/>
              </a:ext>
            </a:extLst>
          </p:cNvPr>
          <p:cNvSpPr/>
          <p:nvPr/>
        </p:nvSpPr>
        <p:spPr>
          <a:xfrm>
            <a:off x="7477181" y="1929384"/>
            <a:ext cx="914400" cy="493776"/>
          </a:xfrm>
          <a:prstGeom prst="rightArrow">
            <a:avLst/>
          </a:prstGeom>
          <a:solidFill>
            <a:srgbClr val="F3EF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45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0F26F5B-F758-9853-599C-178D217F22F5}"/>
              </a:ext>
            </a:extLst>
          </p:cNvPr>
          <p:cNvSpPr txBox="1"/>
          <p:nvPr/>
        </p:nvSpPr>
        <p:spPr>
          <a:xfrm>
            <a:off x="0" y="282196"/>
            <a:ext cx="121920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atin typeface="Georgia" panose="02040502050405020303" pitchFamily="18" charset="0"/>
              </a:rPr>
              <a:t>Dalla percezione alla risposta: la </a:t>
            </a:r>
            <a:r>
              <a:rPr lang="it-IT" sz="3600" b="1" dirty="0" err="1">
                <a:latin typeface="Georgia" panose="02040502050405020303" pitchFamily="18" charset="0"/>
              </a:rPr>
              <a:t>Mindful</a:t>
            </a:r>
            <a:r>
              <a:rPr lang="it-IT" sz="3600" b="1" dirty="0">
                <a:latin typeface="Georgia" panose="02040502050405020303" pitchFamily="18" charset="0"/>
              </a:rPr>
              <a:t> </a:t>
            </a:r>
            <a:r>
              <a:rPr lang="it-IT" sz="3600" b="1" dirty="0" err="1">
                <a:latin typeface="Georgia" panose="02040502050405020303" pitchFamily="18" charset="0"/>
              </a:rPr>
              <a:t>Eating</a:t>
            </a:r>
            <a:endParaRPr lang="it-IT" sz="3600" b="1" dirty="0">
              <a:latin typeface="Georgia" panose="02040502050405020303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9061E4C-458C-063C-7F78-65C7A33F6EC5}"/>
              </a:ext>
            </a:extLst>
          </p:cNvPr>
          <p:cNvSpPr txBox="1"/>
          <p:nvPr/>
        </p:nvSpPr>
        <p:spPr>
          <a:xfrm>
            <a:off x="1041400" y="1128693"/>
            <a:ext cx="10464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latin typeface="ACADEMY ENGRAVED LET PLAIN:1.0" panose="02000000000000000000" pitchFamily="2" charset="0"/>
              </a:rPr>
              <a:t>Attenzione intenzionale e non giudicante </a:t>
            </a:r>
            <a:br>
              <a:rPr lang="it-IT" sz="2800" dirty="0">
                <a:latin typeface="ACADEMY ENGRAVED LET PLAIN:1.0" panose="02000000000000000000" pitchFamily="2" charset="0"/>
              </a:rPr>
            </a:br>
            <a:r>
              <a:rPr lang="it-IT" sz="2800" dirty="0">
                <a:latin typeface="ACADEMY ENGRAVED LET PLAIN:1.0" panose="02000000000000000000" pitchFamily="2" charset="0"/>
              </a:rPr>
              <a:t>all’esperienza del mangiare e ai segnali interni.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064BFDB-C48B-F1AE-67F7-B3C970BDF441}"/>
              </a:ext>
            </a:extLst>
          </p:cNvPr>
          <p:cNvSpPr txBox="1"/>
          <p:nvPr/>
        </p:nvSpPr>
        <p:spPr>
          <a:xfrm>
            <a:off x="-125507" y="6424456"/>
            <a:ext cx="1219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i="1" dirty="0">
                <a:latin typeface="Georgia" panose="02040502050405020303" pitchFamily="18" charset="0"/>
              </a:rPr>
              <a:t>L’obiettivo </a:t>
            </a:r>
            <a:r>
              <a:rPr lang="it-IT" sz="1600" b="1" i="1" dirty="0">
                <a:latin typeface="Georgia" panose="02040502050405020303" pitchFamily="18" charset="0"/>
              </a:rPr>
              <a:t>non è </a:t>
            </a:r>
            <a:r>
              <a:rPr lang="it-IT" sz="1600" i="1" dirty="0">
                <a:latin typeface="Georgia" panose="02040502050405020303" pitchFamily="18" charset="0"/>
              </a:rPr>
              <a:t>potenziare il segnale biologico, ma portare maggiore attenzione alla sua </a:t>
            </a:r>
            <a:r>
              <a:rPr lang="it-IT" sz="1600" b="1" i="1" dirty="0">
                <a:latin typeface="Georgia" panose="02040502050405020303" pitchFamily="18" charset="0"/>
              </a:rPr>
              <a:t>percezione</a:t>
            </a:r>
            <a:r>
              <a:rPr lang="it-IT" sz="1600" i="1" dirty="0">
                <a:latin typeface="Georgia" panose="02040502050405020303" pitchFamily="18" charset="0"/>
              </a:rPr>
              <a:t> e alla risposta alimentare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608260F-1433-368F-8CEB-CA4665973C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41" t="6429" r="63058" b="45625"/>
          <a:stretch>
            <a:fillRect/>
          </a:stretch>
        </p:blipFill>
        <p:spPr>
          <a:xfrm>
            <a:off x="1689100" y="2082800"/>
            <a:ext cx="3212084" cy="283667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6A30E42-23FD-7B78-2A9D-75527E3ED9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683" t="6429" r="32538" b="45625"/>
          <a:stretch>
            <a:fillRect/>
          </a:stretch>
        </p:blipFill>
        <p:spPr>
          <a:xfrm>
            <a:off x="5285740" y="2010664"/>
            <a:ext cx="2907792" cy="283667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E3A4AD5-C7BE-F7A0-729F-D46E2CACE5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41" t="56116" b="22343"/>
          <a:stretch>
            <a:fillRect/>
          </a:stretch>
        </p:blipFill>
        <p:spPr>
          <a:xfrm>
            <a:off x="1689100" y="5018084"/>
            <a:ext cx="9169400" cy="127444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685B881-32F0-2208-E513-F71FEE8F52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172" t="6428" r="5372" b="41561"/>
          <a:stretch>
            <a:fillRect/>
          </a:stretch>
        </p:blipFill>
        <p:spPr>
          <a:xfrm>
            <a:off x="8578088" y="2010664"/>
            <a:ext cx="2593848" cy="307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9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E043C3F-C4D1-2BFC-DABF-72CB47B5D229}"/>
              </a:ext>
            </a:extLst>
          </p:cNvPr>
          <p:cNvSpPr txBox="1"/>
          <p:nvPr/>
        </p:nvSpPr>
        <p:spPr>
          <a:xfrm>
            <a:off x="0" y="282196"/>
            <a:ext cx="12192000" cy="692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900" b="1" dirty="0">
                <a:latin typeface="Georgia" panose="02040502050405020303" pitchFamily="18" charset="0"/>
              </a:rPr>
              <a:t>Cosa dicono le evidenze?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C000153-AF19-FA89-066C-67F5A0356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91932"/>
            <a:ext cx="5055089" cy="1938742"/>
          </a:xfrm>
          <a:prstGeom prst="rect">
            <a:avLst/>
          </a:prstGeom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2B7DE92D-D6A8-FE95-4B3E-AE7448CE2E08}"/>
              </a:ext>
            </a:extLst>
          </p:cNvPr>
          <p:cNvGrpSpPr/>
          <p:nvPr/>
        </p:nvGrpSpPr>
        <p:grpSpPr>
          <a:xfrm>
            <a:off x="4598500" y="2907430"/>
            <a:ext cx="4619625" cy="2283573"/>
            <a:chOff x="0" y="3436993"/>
            <a:chExt cx="8001000" cy="3192354"/>
          </a:xfrm>
        </p:grpSpPr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A8F265A5-55E2-A547-282E-221EC5529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0" b="73809"/>
            <a:stretch>
              <a:fillRect/>
            </a:stretch>
          </p:blipFill>
          <p:spPr>
            <a:xfrm>
              <a:off x="228600" y="3436993"/>
              <a:ext cx="7772400" cy="1008007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3BC035F2-1C29-A6B0-7D34-14D456327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867"/>
            <a:stretch>
              <a:fillRect/>
            </a:stretch>
          </p:blipFill>
          <p:spPr>
            <a:xfrm>
              <a:off x="0" y="4477025"/>
              <a:ext cx="7772400" cy="2152322"/>
            </a:xfrm>
            <a:prstGeom prst="rect">
              <a:avLst/>
            </a:prstGeom>
          </p:spPr>
        </p:pic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1E708436-5B23-BE7D-168C-B9B8A195D5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27327"/>
            <a:ext cx="4617466" cy="235427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D0E26F8-C1FC-8C7B-028F-3E8D866A1A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313" y="974693"/>
            <a:ext cx="4895342" cy="202718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0537A33E-3E00-4A8C-09B0-EE11EAFBD0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48" y="5191003"/>
            <a:ext cx="5084955" cy="158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5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76564-94CD-D198-72E8-9CDC95818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95ACA9F-26E5-9D72-40F6-D02F43226839}"/>
              </a:ext>
            </a:extLst>
          </p:cNvPr>
          <p:cNvSpPr txBox="1"/>
          <p:nvPr/>
        </p:nvSpPr>
        <p:spPr>
          <a:xfrm>
            <a:off x="0" y="282196"/>
            <a:ext cx="12192000" cy="692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900" b="1" dirty="0">
                <a:latin typeface="Georgia" panose="02040502050405020303" pitchFamily="18" charset="0"/>
              </a:rPr>
              <a:t>Cosa dicono le evidenze?</a:t>
            </a: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D8EAA95C-E30F-0F05-5CDC-0558260BB0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28470"/>
              </p:ext>
            </p:extLst>
          </p:nvPr>
        </p:nvGraphicFramePr>
        <p:xfrm>
          <a:off x="673100" y="1371600"/>
          <a:ext cx="10845800" cy="3175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22900">
                  <a:extLst>
                    <a:ext uri="{9D8B030D-6E8A-4147-A177-3AD203B41FA5}">
                      <a16:colId xmlns:a16="http://schemas.microsoft.com/office/drawing/2014/main" val="3165243153"/>
                    </a:ext>
                  </a:extLst>
                </a:gridCol>
                <a:gridCol w="5422900">
                  <a:extLst>
                    <a:ext uri="{9D8B030D-6E8A-4147-A177-3AD203B41FA5}">
                      <a16:colId xmlns:a16="http://schemas.microsoft.com/office/drawing/2014/main" val="400660768"/>
                    </a:ext>
                  </a:extLst>
                </a:gridCol>
              </a:tblGrid>
              <a:tr h="6750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800" b="1" dirty="0">
                          <a:latin typeface="Georgia" panose="02040502050405020303" pitchFamily="18" charset="0"/>
                        </a:rPr>
                        <a:t>✓ COSA SUGGERISCONO LE EVIDENZE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dk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✕ COSA NON È DIMOSTRATO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8143498"/>
                  </a:ext>
                </a:extLst>
              </a:tr>
              <a:tr h="8333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 b="1" dirty="0">
                          <a:latin typeface="Georgia" panose="02040502050405020303" pitchFamily="18" charset="0"/>
                        </a:rPr>
                        <a:t>Consapevolezza alimentare  </a:t>
                      </a:r>
                      <a:br>
                        <a:rPr lang="it-IT" sz="1800" dirty="0">
                          <a:latin typeface="Georgia" panose="02040502050405020303" pitchFamily="18" charset="0"/>
                        </a:rPr>
                      </a:br>
                      <a:r>
                        <a:rPr lang="it-IT" sz="1800" i="1" dirty="0">
                          <a:latin typeface="Georgia" panose="02040502050405020303" pitchFamily="18" charset="0"/>
                        </a:rPr>
                        <a:t>Possibili </a:t>
                      </a:r>
                      <a:r>
                        <a:rPr lang="it-IT" sz="1800" dirty="0">
                          <a:latin typeface="Georgia" panose="02040502050405020303" pitchFamily="18" charset="0"/>
                        </a:rPr>
                        <a:t>effetti favorevoli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 b="1" dirty="0">
                          <a:latin typeface="Georgia" panose="02040502050405020303" pitchFamily="18" charset="0"/>
                        </a:rPr>
                        <a:t>Effetto specifico sul peso</a:t>
                      </a:r>
                      <a:br>
                        <a:rPr lang="it-IT" sz="1800" dirty="0">
                          <a:latin typeface="Georgia" panose="02040502050405020303" pitchFamily="18" charset="0"/>
                        </a:rPr>
                      </a:br>
                      <a:r>
                        <a:rPr lang="it-IT" sz="1800" dirty="0">
                          <a:latin typeface="Georgia" panose="02040502050405020303" pitchFamily="18" charset="0"/>
                        </a:rPr>
                        <a:t>Non dimostrato in modo consistente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784871"/>
                  </a:ext>
                </a:extLst>
              </a:tr>
              <a:tr h="8333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 b="1" dirty="0">
                          <a:latin typeface="Georgia" panose="02040502050405020303" pitchFamily="18" charset="0"/>
                        </a:rPr>
                        <a:t>Comportamenti alimentari</a:t>
                      </a:r>
                      <a:br>
                        <a:rPr lang="it-IT" sz="1800" dirty="0">
                          <a:latin typeface="Georgia" panose="02040502050405020303" pitchFamily="18" charset="0"/>
                        </a:rPr>
                      </a:br>
                      <a:r>
                        <a:rPr lang="it-IT" sz="1800" i="1" dirty="0">
                          <a:latin typeface="Georgia" panose="02040502050405020303" pitchFamily="18" charset="0"/>
                        </a:rPr>
                        <a:t>Segnali favorevoli </a:t>
                      </a:r>
                      <a:r>
                        <a:rPr lang="it-IT" sz="1800" dirty="0">
                          <a:latin typeface="Georgia" panose="02040502050405020303" pitchFamily="18" charset="0"/>
                        </a:rPr>
                        <a:t>su alcuni aspetti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 b="1" dirty="0">
                          <a:latin typeface="Georgia" panose="02040502050405020303" pitchFamily="18" charset="0"/>
                        </a:rPr>
                        <a:t>GLP-1 / PYY</a:t>
                      </a:r>
                      <a:br>
                        <a:rPr lang="it-IT" sz="1800" dirty="0">
                          <a:latin typeface="Georgia" panose="02040502050405020303" pitchFamily="18" charset="0"/>
                        </a:rPr>
                      </a:br>
                      <a:r>
                        <a:rPr lang="it-IT" sz="1800" dirty="0">
                          <a:latin typeface="Georgia" panose="02040502050405020303" pitchFamily="18" charset="0"/>
                        </a:rPr>
                        <a:t>Nessuna evidenza di aumento diretto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3566632"/>
                  </a:ext>
                </a:extLst>
              </a:tr>
              <a:tr h="8333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 b="1" dirty="0" err="1">
                          <a:latin typeface="Georgia" panose="02040502050405020303" pitchFamily="18" charset="0"/>
                        </a:rPr>
                        <a:t>Emotional</a:t>
                      </a:r>
                      <a:r>
                        <a:rPr lang="it-IT" sz="1800" b="1" dirty="0"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it-IT" sz="1800" b="1" dirty="0" err="1">
                          <a:latin typeface="Georgia" panose="02040502050405020303" pitchFamily="18" charset="0"/>
                        </a:rPr>
                        <a:t>eating</a:t>
                      </a:r>
                      <a:br>
                        <a:rPr lang="it-IT" sz="1800" dirty="0">
                          <a:latin typeface="Georgia" panose="02040502050405020303" pitchFamily="18" charset="0"/>
                        </a:rPr>
                      </a:br>
                      <a:r>
                        <a:rPr lang="it-IT" sz="1800" i="1" dirty="0">
                          <a:latin typeface="Georgia" panose="02040502050405020303" pitchFamily="18" charset="0"/>
                        </a:rPr>
                        <a:t>Possibile</a:t>
                      </a:r>
                      <a:r>
                        <a:rPr lang="it-IT" sz="1800" dirty="0">
                          <a:latin typeface="Georgia" panose="02040502050405020303" pitchFamily="18" charset="0"/>
                        </a:rPr>
                        <a:t> riduzione in alcuni studi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 b="1" dirty="0">
                          <a:latin typeface="Georgia" panose="02040502050405020303" pitchFamily="18" charset="0"/>
                        </a:rPr>
                        <a:t>Sazietà neuroendocrina </a:t>
                      </a:r>
                      <a:br>
                        <a:rPr lang="it-IT" sz="1800" dirty="0">
                          <a:latin typeface="Georgia" panose="02040502050405020303" pitchFamily="18" charset="0"/>
                        </a:rPr>
                      </a:br>
                      <a:r>
                        <a:rPr lang="it-IT" sz="1800" dirty="0">
                          <a:latin typeface="Georgia" panose="02040502050405020303" pitchFamily="18" charset="0"/>
                        </a:rPr>
                        <a:t>Non dimostrato un potenziamento diretto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9067408"/>
                  </a:ext>
                </a:extLst>
              </a:tr>
            </a:tbl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9117A090-9F2D-2DDE-2209-64C72CE995B1}"/>
              </a:ext>
            </a:extLst>
          </p:cNvPr>
          <p:cNvSpPr txBox="1"/>
          <p:nvPr/>
        </p:nvSpPr>
        <p:spPr>
          <a:xfrm>
            <a:off x="3855720" y="4767007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latin typeface="Georgia" panose="02040502050405020303" pitchFamily="18" charset="0"/>
              </a:rPr>
              <a:t>Evidenze ancora limitate ed eterogenee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199B312-C426-C4C9-BA8C-45BF1747080C}"/>
              </a:ext>
            </a:extLst>
          </p:cNvPr>
          <p:cNvSpPr txBox="1"/>
          <p:nvPr/>
        </p:nvSpPr>
        <p:spPr>
          <a:xfrm>
            <a:off x="490220" y="5259498"/>
            <a:ext cx="10845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dirty="0">
                <a:latin typeface="Georgia" panose="02040502050405020303" pitchFamily="18" charset="0"/>
              </a:rPr>
              <a:t>Il valore più difendibile riguarda consapevolezza, autoregolazione e comportamento alimentare, non un effetto diretto sul peso o sui segnali neuroendocrini.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4288980-0032-3C69-E9E1-974948863C31}"/>
              </a:ext>
            </a:extLst>
          </p:cNvPr>
          <p:cNvSpPr txBox="1"/>
          <p:nvPr/>
        </p:nvSpPr>
        <p:spPr>
          <a:xfrm>
            <a:off x="0" y="6126237"/>
            <a:ext cx="121920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t-IT" sz="900" i="1" dirty="0" err="1">
                <a:latin typeface="Georgia" panose="02040502050405020303" pitchFamily="18" charset="0"/>
              </a:rPr>
              <a:t>Ahmadyar</a:t>
            </a:r>
            <a:r>
              <a:rPr lang="it-IT" sz="900" i="1" dirty="0">
                <a:latin typeface="Georgia" panose="02040502050405020303" pitchFamily="18" charset="0"/>
              </a:rPr>
              <a:t> K, Zhang </a:t>
            </a:r>
            <a:r>
              <a:rPr lang="it-IT" sz="900" i="1" dirty="0" err="1">
                <a:latin typeface="Georgia" panose="02040502050405020303" pitchFamily="18" charset="0"/>
              </a:rPr>
              <a:t>Q</a:t>
            </a:r>
            <a:r>
              <a:rPr lang="it-IT" sz="900" i="1" dirty="0">
                <a:latin typeface="Georgia" panose="02040502050405020303" pitchFamily="18" charset="0"/>
              </a:rPr>
              <a:t>, </a:t>
            </a:r>
            <a:r>
              <a:rPr lang="it-IT" sz="900" i="1" dirty="0" err="1">
                <a:latin typeface="Georgia" panose="02040502050405020303" pitchFamily="18" charset="0"/>
              </a:rPr>
              <a:t>Ferriday</a:t>
            </a:r>
            <a:r>
              <a:rPr lang="it-IT" sz="900" i="1" dirty="0">
                <a:latin typeface="Georgia" panose="02040502050405020303" pitchFamily="18" charset="0"/>
              </a:rPr>
              <a:t> D, Hinton EC, Robinson E, Jones A, et al. </a:t>
            </a:r>
            <a:r>
              <a:rPr lang="it-IT" sz="900" i="1" dirty="0" err="1">
                <a:latin typeface="Georgia" panose="02040502050405020303" pitchFamily="18" charset="0"/>
              </a:rPr>
              <a:t>Effects</a:t>
            </a:r>
            <a:r>
              <a:rPr lang="it-IT" sz="900" i="1" dirty="0">
                <a:latin typeface="Georgia" panose="02040502050405020303" pitchFamily="18" charset="0"/>
              </a:rPr>
              <a:t> of mindfulness and </a:t>
            </a:r>
            <a:r>
              <a:rPr lang="it-IT" sz="900" i="1" dirty="0" err="1">
                <a:latin typeface="Georgia" panose="02040502050405020303" pitchFamily="18" charset="0"/>
              </a:rPr>
              <a:t>mindful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eating</a:t>
            </a:r>
            <a:r>
              <a:rPr lang="it-IT" sz="900" i="1" dirty="0">
                <a:latin typeface="Georgia" panose="02040502050405020303" pitchFamily="18" charset="0"/>
              </a:rPr>
              <a:t> on food </a:t>
            </a:r>
            <a:r>
              <a:rPr lang="it-IT" sz="900" i="1" dirty="0" err="1">
                <a:latin typeface="Georgia" panose="02040502050405020303" pitchFamily="18" charset="0"/>
              </a:rPr>
              <a:t>intake</a:t>
            </a:r>
            <a:r>
              <a:rPr lang="it-IT" sz="900" i="1" dirty="0">
                <a:latin typeface="Georgia" panose="02040502050405020303" pitchFamily="18" charset="0"/>
              </a:rPr>
              <a:t> and appetite: a </a:t>
            </a:r>
            <a:r>
              <a:rPr lang="it-IT" sz="900" i="1" dirty="0" err="1">
                <a:latin typeface="Georgia" panose="02040502050405020303" pitchFamily="18" charset="0"/>
              </a:rPr>
              <a:t>systematic</a:t>
            </a:r>
            <a:r>
              <a:rPr lang="it-IT" sz="900" i="1" dirty="0">
                <a:latin typeface="Georgia" panose="02040502050405020303" pitchFamily="18" charset="0"/>
              </a:rPr>
              <a:t> review and meta-</a:t>
            </a:r>
            <a:r>
              <a:rPr lang="it-IT" sz="900" i="1" dirty="0" err="1">
                <a:latin typeface="Georgia" panose="02040502050405020303" pitchFamily="18" charset="0"/>
              </a:rPr>
              <a:t>analysis</a:t>
            </a:r>
            <a:r>
              <a:rPr lang="it-IT" sz="900" i="1" dirty="0">
                <a:latin typeface="Georgia" panose="02040502050405020303" pitchFamily="18" charset="0"/>
              </a:rPr>
              <a:t>. Clin </a:t>
            </a:r>
            <a:r>
              <a:rPr lang="it-IT" sz="900" i="1" dirty="0" err="1">
                <a:latin typeface="Georgia" panose="02040502050405020303" pitchFamily="18" charset="0"/>
              </a:rPr>
              <a:t>Psychol</a:t>
            </a:r>
            <a:r>
              <a:rPr lang="it-IT" sz="900" i="1" dirty="0">
                <a:latin typeface="Georgia" panose="02040502050405020303" pitchFamily="18" charset="0"/>
              </a:rPr>
              <a:t> Rev. 2026;128:102780. doi:10.1016/j.cpr.2026.102780.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900" i="1" dirty="0" err="1">
                <a:latin typeface="Georgia" panose="02040502050405020303" pitchFamily="18" charset="0"/>
              </a:rPr>
              <a:t>Almuhtadi</a:t>
            </a:r>
            <a:r>
              <a:rPr lang="it-IT" sz="900" i="1" dirty="0">
                <a:latin typeface="Georgia" panose="02040502050405020303" pitchFamily="18" charset="0"/>
              </a:rPr>
              <a:t> Y, </a:t>
            </a:r>
            <a:r>
              <a:rPr lang="it-IT" sz="900" i="1" dirty="0" err="1">
                <a:latin typeface="Georgia" panose="02040502050405020303" pitchFamily="18" charset="0"/>
              </a:rPr>
              <a:t>Alageel</a:t>
            </a:r>
            <a:r>
              <a:rPr lang="it-IT" sz="900" i="1" dirty="0">
                <a:latin typeface="Georgia" panose="02040502050405020303" pitchFamily="18" charset="0"/>
              </a:rPr>
              <a:t> S. </a:t>
            </a:r>
            <a:r>
              <a:rPr lang="it-IT" sz="900" i="1" dirty="0" err="1">
                <a:latin typeface="Georgia" panose="02040502050405020303" pitchFamily="18" charset="0"/>
              </a:rPr>
              <a:t>Systematic</a:t>
            </a:r>
            <a:r>
              <a:rPr lang="it-IT" sz="900" i="1" dirty="0">
                <a:latin typeface="Georgia" panose="02040502050405020303" pitchFamily="18" charset="0"/>
              </a:rPr>
              <a:t> review of mindfulness-</a:t>
            </a:r>
            <a:r>
              <a:rPr lang="it-IT" sz="900" i="1" dirty="0" err="1">
                <a:latin typeface="Georgia" panose="02040502050405020303" pitchFamily="18" charset="0"/>
              </a:rPr>
              <a:t>based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interventions</a:t>
            </a:r>
            <a:r>
              <a:rPr lang="it-IT" sz="900" i="1" dirty="0">
                <a:latin typeface="Georgia" panose="02040502050405020303" pitchFamily="18" charset="0"/>
              </a:rPr>
              <a:t> for weight management </a:t>
            </a:r>
            <a:r>
              <a:rPr lang="it-IT" sz="900" i="1" dirty="0" err="1">
                <a:latin typeface="Georgia" panose="02040502050405020303" pitchFamily="18" charset="0"/>
              </a:rPr>
              <a:t>among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pre</a:t>
            </a:r>
            <a:r>
              <a:rPr lang="it-IT" sz="900" i="1" dirty="0">
                <a:latin typeface="Georgia" panose="02040502050405020303" pitchFamily="18" charset="0"/>
              </a:rPr>
              <a:t>- and post-</a:t>
            </a:r>
            <a:r>
              <a:rPr lang="it-IT" sz="900" i="1" dirty="0" err="1">
                <a:latin typeface="Georgia" panose="02040502050405020303" pitchFamily="18" charset="0"/>
              </a:rPr>
              <a:t>bariatric</a:t>
            </a:r>
            <a:r>
              <a:rPr lang="it-IT" sz="900" i="1" dirty="0">
                <a:latin typeface="Georgia" panose="02040502050405020303" pitchFamily="18" charset="0"/>
              </a:rPr>
              <a:t> surgery </a:t>
            </a:r>
            <a:r>
              <a:rPr lang="it-IT" sz="900" i="1" dirty="0" err="1">
                <a:latin typeface="Georgia" panose="02040502050405020303" pitchFamily="18" charset="0"/>
              </a:rPr>
              <a:t>patients</a:t>
            </a:r>
            <a:r>
              <a:rPr lang="it-IT" sz="900" i="1" dirty="0">
                <a:latin typeface="Georgia" panose="02040502050405020303" pitchFamily="18" charset="0"/>
              </a:rPr>
              <a:t>. </a:t>
            </a:r>
            <a:r>
              <a:rPr lang="it-IT" sz="900" i="1" dirty="0" err="1">
                <a:latin typeface="Georgia" panose="02040502050405020303" pitchFamily="18" charset="0"/>
              </a:rPr>
              <a:t>Adv</a:t>
            </a:r>
            <a:r>
              <a:rPr lang="it-IT" sz="900" i="1" dirty="0">
                <a:latin typeface="Georgia" panose="02040502050405020303" pitchFamily="18" charset="0"/>
              </a:rPr>
              <a:t> Mind Body </a:t>
            </a:r>
            <a:r>
              <a:rPr lang="it-IT" sz="900" i="1" dirty="0" err="1">
                <a:latin typeface="Georgia" panose="02040502050405020303" pitchFamily="18" charset="0"/>
              </a:rPr>
              <a:t>Med</a:t>
            </a:r>
            <a:r>
              <a:rPr lang="it-IT" sz="900" i="1" dirty="0">
                <a:latin typeface="Georgia" panose="02040502050405020303" pitchFamily="18" charset="0"/>
              </a:rPr>
              <a:t>. 2023;37(3):15-22.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900" i="1" dirty="0">
                <a:latin typeface="Georgia" panose="02040502050405020303" pitchFamily="18" charset="0"/>
              </a:rPr>
              <a:t>Chacko SA, Yeh GY, Davis RB, Wee CC. A mindfulness-</a:t>
            </a:r>
            <a:r>
              <a:rPr lang="it-IT" sz="900" i="1" dirty="0" err="1">
                <a:latin typeface="Georgia" panose="02040502050405020303" pitchFamily="18" charset="0"/>
              </a:rPr>
              <a:t>based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intervention</a:t>
            </a:r>
            <a:r>
              <a:rPr lang="it-IT" sz="900" i="1" dirty="0">
                <a:latin typeface="Georgia" panose="02040502050405020303" pitchFamily="18" charset="0"/>
              </a:rPr>
              <a:t> to control weight after </a:t>
            </a:r>
            <a:r>
              <a:rPr lang="it-IT" sz="900" i="1" dirty="0" err="1">
                <a:latin typeface="Georgia" panose="02040502050405020303" pitchFamily="18" charset="0"/>
              </a:rPr>
              <a:t>bariatric</a:t>
            </a:r>
            <a:r>
              <a:rPr lang="it-IT" sz="900" i="1" dirty="0">
                <a:latin typeface="Georgia" panose="02040502050405020303" pitchFamily="18" charset="0"/>
              </a:rPr>
              <a:t> surgery: </a:t>
            </a:r>
            <a:r>
              <a:rPr lang="it-IT" sz="900" i="1" dirty="0" err="1">
                <a:latin typeface="Georgia" panose="02040502050405020303" pitchFamily="18" charset="0"/>
              </a:rPr>
              <a:t>preliminary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results</a:t>
            </a:r>
            <a:r>
              <a:rPr lang="it-IT" sz="900" i="1" dirty="0">
                <a:latin typeface="Georgia" panose="02040502050405020303" pitchFamily="18" charset="0"/>
              </a:rPr>
              <a:t> from a </a:t>
            </a:r>
            <a:r>
              <a:rPr lang="it-IT" sz="900" i="1" dirty="0" err="1">
                <a:latin typeface="Georgia" panose="02040502050405020303" pitchFamily="18" charset="0"/>
              </a:rPr>
              <a:t>randomized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controlled</a:t>
            </a:r>
            <a:r>
              <a:rPr lang="it-IT" sz="900" i="1" dirty="0">
                <a:latin typeface="Georgia" panose="02040502050405020303" pitchFamily="18" charset="0"/>
              </a:rPr>
              <a:t> pilot trial. </a:t>
            </a:r>
            <a:r>
              <a:rPr lang="it-IT" sz="900" i="1" dirty="0" err="1">
                <a:latin typeface="Georgia" panose="02040502050405020303" pitchFamily="18" charset="0"/>
              </a:rPr>
              <a:t>Complement</a:t>
            </a:r>
            <a:r>
              <a:rPr lang="it-IT" sz="900" i="1" dirty="0">
                <a:latin typeface="Georgia" panose="02040502050405020303" pitchFamily="18" charset="0"/>
              </a:rPr>
              <a:t> Ther </a:t>
            </a:r>
            <a:r>
              <a:rPr lang="it-IT" sz="900" i="1" dirty="0" err="1">
                <a:latin typeface="Georgia" panose="02040502050405020303" pitchFamily="18" charset="0"/>
              </a:rPr>
              <a:t>Med</a:t>
            </a:r>
            <a:r>
              <a:rPr lang="it-IT" sz="900" i="1" dirty="0">
                <a:latin typeface="Georgia" panose="02040502050405020303" pitchFamily="18" charset="0"/>
              </a:rPr>
              <a:t>. 2016;28:13-21. doi:10.1016/j.ctim.2016.07.001. </a:t>
            </a:r>
          </a:p>
        </p:txBody>
      </p:sp>
    </p:spTree>
    <p:extLst>
      <p:ext uri="{BB962C8B-B14F-4D97-AF65-F5344CB8AC3E}">
        <p14:creationId xmlns:p14="http://schemas.microsoft.com/office/powerpoint/2010/main" val="294888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AEE31-0F18-40F0-5A8A-3DE9B5C2C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1D33AB2C-8DB7-809C-9EAD-B064A5807C5B}"/>
              </a:ext>
            </a:extLst>
          </p:cNvPr>
          <p:cNvSpPr txBox="1"/>
          <p:nvPr/>
        </p:nvSpPr>
        <p:spPr>
          <a:xfrm>
            <a:off x="0" y="282196"/>
            <a:ext cx="12192000" cy="692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900" b="1" dirty="0">
                <a:latin typeface="Georgia" panose="02040502050405020303" pitchFamily="18" charset="0"/>
              </a:rPr>
              <a:t>Qual è il ruolo della robotica?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472F9F2F-8844-6DFD-7546-B0F932C421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52" b="15354"/>
          <a:stretch>
            <a:fillRect/>
          </a:stretch>
        </p:blipFill>
        <p:spPr>
          <a:xfrm>
            <a:off x="1117600" y="1348107"/>
            <a:ext cx="10871200" cy="5070624"/>
          </a:xfrm>
          <a:prstGeom prst="rect">
            <a:avLst/>
          </a:prstGeom>
        </p:spPr>
      </p:pic>
      <p:sp>
        <p:nvSpPr>
          <p:cNvPr id="9" name="Freccia destra 8">
            <a:extLst>
              <a:ext uri="{FF2B5EF4-FFF2-40B4-BE49-F238E27FC236}">
                <a16:creationId xmlns:a16="http://schemas.microsoft.com/office/drawing/2014/main" id="{AD3E7791-14B9-6A9A-B51B-C361613A62B9}"/>
              </a:ext>
            </a:extLst>
          </p:cNvPr>
          <p:cNvSpPr/>
          <p:nvPr/>
        </p:nvSpPr>
        <p:spPr>
          <a:xfrm>
            <a:off x="201168" y="2114595"/>
            <a:ext cx="916432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destra 9">
            <a:extLst>
              <a:ext uri="{FF2B5EF4-FFF2-40B4-BE49-F238E27FC236}">
                <a16:creationId xmlns:a16="http://schemas.microsoft.com/office/drawing/2014/main" id="{47747DC3-D748-7823-59E7-0AA84F7771D9}"/>
              </a:ext>
            </a:extLst>
          </p:cNvPr>
          <p:cNvSpPr/>
          <p:nvPr/>
        </p:nvSpPr>
        <p:spPr>
          <a:xfrm>
            <a:off x="201168" y="2997848"/>
            <a:ext cx="916432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destra 10">
            <a:extLst>
              <a:ext uri="{FF2B5EF4-FFF2-40B4-BE49-F238E27FC236}">
                <a16:creationId xmlns:a16="http://schemas.microsoft.com/office/drawing/2014/main" id="{A42E289A-7E03-CB74-5E40-BF42E0E75ED1}"/>
              </a:ext>
            </a:extLst>
          </p:cNvPr>
          <p:cNvSpPr/>
          <p:nvPr/>
        </p:nvSpPr>
        <p:spPr>
          <a:xfrm>
            <a:off x="201168" y="3923106"/>
            <a:ext cx="916432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destra 11">
            <a:extLst>
              <a:ext uri="{FF2B5EF4-FFF2-40B4-BE49-F238E27FC236}">
                <a16:creationId xmlns:a16="http://schemas.microsoft.com/office/drawing/2014/main" id="{A754461F-735C-E9C7-BCB1-171890E6953C}"/>
              </a:ext>
            </a:extLst>
          </p:cNvPr>
          <p:cNvSpPr/>
          <p:nvPr/>
        </p:nvSpPr>
        <p:spPr>
          <a:xfrm>
            <a:off x="201168" y="4828075"/>
            <a:ext cx="916432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322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9CBF063-345C-527D-4546-3D0ADFEEBDF7}"/>
              </a:ext>
            </a:extLst>
          </p:cNvPr>
          <p:cNvSpPr txBox="1"/>
          <p:nvPr/>
        </p:nvSpPr>
        <p:spPr>
          <a:xfrm>
            <a:off x="0" y="545984"/>
            <a:ext cx="1219200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latin typeface="Georgia" panose="02040502050405020303" pitchFamily="18" charset="0"/>
              </a:rPr>
              <a:t>Quale sinergia possiamo proporre</a:t>
            </a:r>
            <a:r>
              <a:rPr lang="it-IT" sz="3900" b="1" dirty="0">
                <a:latin typeface="Georgia" panose="02040502050405020303" pitchFamily="18" charset="0"/>
              </a:rPr>
              <a:t>?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EB74A86-AA60-0AF1-3DAD-B59AE5E430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382"/>
          <a:stretch>
            <a:fillRect/>
          </a:stretch>
        </p:blipFill>
        <p:spPr>
          <a:xfrm>
            <a:off x="2209800" y="1325586"/>
            <a:ext cx="7543800" cy="4909377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B621CBB-279A-3AFC-DB5F-C187ECE62237}"/>
              </a:ext>
            </a:extLst>
          </p:cNvPr>
          <p:cNvSpPr txBox="1"/>
          <p:nvPr/>
        </p:nvSpPr>
        <p:spPr>
          <a:xfrm>
            <a:off x="0" y="6312016"/>
            <a:ext cx="12191999" cy="584775"/>
          </a:xfrm>
          <a:prstGeom prst="rect">
            <a:avLst/>
          </a:prstGeom>
          <a:solidFill>
            <a:srgbClr val="FFFF00">
              <a:alpha val="16801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it-IT" sz="1600" b="0" dirty="0">
                <a:latin typeface="Georgia" panose="02040502050405020303" pitchFamily="18" charset="0"/>
              </a:rPr>
              <a:t>La sinergia che possiamo proporre, quindi, non è la somma di due effetti sulla sazietà, ma l'integrazione, nella persona, tra modificazione biologica, percezione e comportamento alimentare.</a:t>
            </a:r>
          </a:p>
        </p:txBody>
      </p:sp>
    </p:spTree>
    <p:extLst>
      <p:ext uri="{BB962C8B-B14F-4D97-AF65-F5344CB8AC3E}">
        <p14:creationId xmlns:p14="http://schemas.microsoft.com/office/powerpoint/2010/main" val="13533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0E659B0-9B51-E6C6-8D93-22BD11C39CC9}"/>
              </a:ext>
            </a:extLst>
          </p:cNvPr>
          <p:cNvSpPr txBox="1"/>
          <p:nvPr/>
        </p:nvSpPr>
        <p:spPr>
          <a:xfrm>
            <a:off x="0" y="282196"/>
            <a:ext cx="1219200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latin typeface="Georgia" panose="02040502050405020303" pitchFamily="18" charset="0"/>
              </a:rPr>
              <a:t>E nella pratica, cosa possiamo fare?</a:t>
            </a:r>
            <a:endParaRPr lang="it-IT" sz="3900" b="1" dirty="0">
              <a:latin typeface="Georgia" panose="02040502050405020303" pitchFamily="18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0253EF8-4825-EE71-81A3-F896A00261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31" t="16867" r="73693" b="28713"/>
          <a:stretch>
            <a:fillRect/>
          </a:stretch>
        </p:blipFill>
        <p:spPr>
          <a:xfrm>
            <a:off x="384414" y="1368284"/>
            <a:ext cx="2834274" cy="3725427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09257D4-40BA-E7D6-400E-265EC0021F16}"/>
              </a:ext>
            </a:extLst>
          </p:cNvPr>
          <p:cNvSpPr txBox="1"/>
          <p:nvPr/>
        </p:nvSpPr>
        <p:spPr>
          <a:xfrm>
            <a:off x="0" y="6321888"/>
            <a:ext cx="1219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t-IT" sz="900" i="1" dirty="0" err="1">
                <a:latin typeface="Georgia" panose="02040502050405020303" pitchFamily="18" charset="0"/>
              </a:rPr>
              <a:t>Almuhtadi</a:t>
            </a:r>
            <a:r>
              <a:rPr lang="it-IT" sz="900" i="1" dirty="0">
                <a:latin typeface="Georgia" panose="02040502050405020303" pitchFamily="18" charset="0"/>
              </a:rPr>
              <a:t> Y, </a:t>
            </a:r>
            <a:r>
              <a:rPr lang="it-IT" sz="900" i="1" dirty="0" err="1">
                <a:latin typeface="Georgia" panose="02040502050405020303" pitchFamily="18" charset="0"/>
              </a:rPr>
              <a:t>Alageel</a:t>
            </a:r>
            <a:r>
              <a:rPr lang="it-IT" sz="900" i="1" dirty="0">
                <a:latin typeface="Georgia" panose="02040502050405020303" pitchFamily="18" charset="0"/>
              </a:rPr>
              <a:t> S. </a:t>
            </a:r>
            <a:r>
              <a:rPr lang="it-IT" sz="900" i="1" dirty="0" err="1">
                <a:latin typeface="Georgia" panose="02040502050405020303" pitchFamily="18" charset="0"/>
              </a:rPr>
              <a:t>Systematic</a:t>
            </a:r>
            <a:r>
              <a:rPr lang="it-IT" sz="900" i="1" dirty="0">
                <a:latin typeface="Georgia" panose="02040502050405020303" pitchFamily="18" charset="0"/>
              </a:rPr>
              <a:t> review of mindfulness-</a:t>
            </a:r>
            <a:r>
              <a:rPr lang="it-IT" sz="900" i="1" dirty="0" err="1">
                <a:latin typeface="Georgia" panose="02040502050405020303" pitchFamily="18" charset="0"/>
              </a:rPr>
              <a:t>based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interventions</a:t>
            </a:r>
            <a:r>
              <a:rPr lang="it-IT" sz="900" i="1" dirty="0">
                <a:latin typeface="Georgia" panose="02040502050405020303" pitchFamily="18" charset="0"/>
              </a:rPr>
              <a:t> for weight management </a:t>
            </a:r>
            <a:r>
              <a:rPr lang="it-IT" sz="900" i="1" dirty="0" err="1">
                <a:latin typeface="Georgia" panose="02040502050405020303" pitchFamily="18" charset="0"/>
              </a:rPr>
              <a:t>among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pre</a:t>
            </a:r>
            <a:r>
              <a:rPr lang="it-IT" sz="900" i="1" dirty="0">
                <a:latin typeface="Georgia" panose="02040502050405020303" pitchFamily="18" charset="0"/>
              </a:rPr>
              <a:t>- and post-</a:t>
            </a:r>
            <a:r>
              <a:rPr lang="it-IT" sz="900" i="1" dirty="0" err="1">
                <a:latin typeface="Georgia" panose="02040502050405020303" pitchFamily="18" charset="0"/>
              </a:rPr>
              <a:t>bariatric</a:t>
            </a:r>
            <a:r>
              <a:rPr lang="it-IT" sz="900" i="1" dirty="0">
                <a:latin typeface="Georgia" panose="02040502050405020303" pitchFamily="18" charset="0"/>
              </a:rPr>
              <a:t> surgery </a:t>
            </a:r>
            <a:r>
              <a:rPr lang="it-IT" sz="900" i="1" dirty="0" err="1">
                <a:latin typeface="Georgia" panose="02040502050405020303" pitchFamily="18" charset="0"/>
              </a:rPr>
              <a:t>patients</a:t>
            </a:r>
            <a:r>
              <a:rPr lang="it-IT" sz="900" i="1" dirty="0">
                <a:latin typeface="Georgia" panose="02040502050405020303" pitchFamily="18" charset="0"/>
              </a:rPr>
              <a:t>. </a:t>
            </a:r>
            <a:r>
              <a:rPr lang="it-IT" sz="900" i="1" dirty="0" err="1">
                <a:latin typeface="Georgia" panose="02040502050405020303" pitchFamily="18" charset="0"/>
              </a:rPr>
              <a:t>Adv</a:t>
            </a:r>
            <a:r>
              <a:rPr lang="it-IT" sz="900" i="1" dirty="0">
                <a:latin typeface="Georgia" panose="02040502050405020303" pitchFamily="18" charset="0"/>
              </a:rPr>
              <a:t> Mind Body </a:t>
            </a:r>
            <a:r>
              <a:rPr lang="it-IT" sz="900" i="1" dirty="0" err="1">
                <a:latin typeface="Georgia" panose="02040502050405020303" pitchFamily="18" charset="0"/>
              </a:rPr>
              <a:t>Med</a:t>
            </a:r>
            <a:r>
              <a:rPr lang="it-IT" sz="900" i="1" dirty="0">
                <a:latin typeface="Georgia" panose="02040502050405020303" pitchFamily="18" charset="0"/>
              </a:rPr>
              <a:t>. 2023;37(3):15-22.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900" i="1" dirty="0" err="1">
                <a:latin typeface="Georgia" panose="02040502050405020303" pitchFamily="18" charset="0"/>
              </a:rPr>
              <a:t>Mechanick</a:t>
            </a:r>
            <a:r>
              <a:rPr lang="it-IT" sz="900" i="1" dirty="0">
                <a:latin typeface="Georgia" panose="02040502050405020303" pitchFamily="18" charset="0"/>
              </a:rPr>
              <a:t> JI, Apovian C, Brethauer </a:t>
            </a:r>
            <a:r>
              <a:rPr lang="it-IT" sz="900" i="1" dirty="0" err="1">
                <a:latin typeface="Georgia" panose="02040502050405020303" pitchFamily="18" charset="0"/>
              </a:rPr>
              <a:t>S</a:t>
            </a:r>
            <a:r>
              <a:rPr lang="it-IT" sz="900" i="1" dirty="0">
                <a:latin typeface="Georgia" panose="02040502050405020303" pitchFamily="18" charset="0"/>
              </a:rPr>
              <a:t>, Garvey WT, Joffe AM, Kim </a:t>
            </a:r>
            <a:r>
              <a:rPr lang="it-IT" sz="900" i="1" dirty="0" err="1">
                <a:latin typeface="Georgia" panose="02040502050405020303" pitchFamily="18" charset="0"/>
              </a:rPr>
              <a:t>J</a:t>
            </a:r>
            <a:r>
              <a:rPr lang="it-IT" sz="900" i="1" dirty="0">
                <a:latin typeface="Georgia" panose="02040502050405020303" pitchFamily="18" charset="0"/>
              </a:rPr>
              <a:t>, et al. Clinical practice </a:t>
            </a:r>
            <a:r>
              <a:rPr lang="it-IT" sz="900" i="1" dirty="0" err="1">
                <a:latin typeface="Georgia" panose="02040502050405020303" pitchFamily="18" charset="0"/>
              </a:rPr>
              <a:t>guidelines</a:t>
            </a:r>
            <a:r>
              <a:rPr lang="it-IT" sz="900" i="1" dirty="0">
                <a:latin typeface="Georgia" panose="02040502050405020303" pitchFamily="18" charset="0"/>
              </a:rPr>
              <a:t> for the </a:t>
            </a:r>
            <a:r>
              <a:rPr lang="it-IT" sz="900" i="1" dirty="0" err="1">
                <a:latin typeface="Georgia" panose="02040502050405020303" pitchFamily="18" charset="0"/>
              </a:rPr>
              <a:t>perioperative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nutrition</a:t>
            </a:r>
            <a:r>
              <a:rPr lang="it-IT" sz="900" i="1" dirty="0">
                <a:latin typeface="Georgia" panose="02040502050405020303" pitchFamily="18" charset="0"/>
              </a:rPr>
              <a:t>, </a:t>
            </a:r>
            <a:r>
              <a:rPr lang="it-IT" sz="900" i="1" dirty="0" err="1">
                <a:latin typeface="Georgia" panose="02040502050405020303" pitchFamily="18" charset="0"/>
              </a:rPr>
              <a:t>metabolic</a:t>
            </a:r>
            <a:r>
              <a:rPr lang="it-IT" sz="900" i="1" dirty="0">
                <a:latin typeface="Georgia" panose="02040502050405020303" pitchFamily="18" charset="0"/>
              </a:rPr>
              <a:t>, and </a:t>
            </a:r>
            <a:r>
              <a:rPr lang="it-IT" sz="900" i="1" dirty="0" err="1">
                <a:latin typeface="Georgia" panose="02040502050405020303" pitchFamily="18" charset="0"/>
              </a:rPr>
              <a:t>nonsurgical</a:t>
            </a:r>
            <a:r>
              <a:rPr lang="it-IT" sz="900" i="1" dirty="0">
                <a:latin typeface="Georgia" panose="02040502050405020303" pitchFamily="18" charset="0"/>
              </a:rPr>
              <a:t> support of </a:t>
            </a:r>
            <a:r>
              <a:rPr lang="it-IT" sz="900" i="1" dirty="0" err="1">
                <a:latin typeface="Georgia" panose="02040502050405020303" pitchFamily="18" charset="0"/>
              </a:rPr>
              <a:t>patients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undergoing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bariatric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procedures</a:t>
            </a:r>
            <a:r>
              <a:rPr lang="it-IT" sz="900" i="1" dirty="0">
                <a:latin typeface="Georgia" panose="02040502050405020303" pitchFamily="18" charset="0"/>
              </a:rPr>
              <a:t>—2019 update. </a:t>
            </a:r>
            <a:r>
              <a:rPr lang="it-IT" sz="900" i="1" dirty="0" err="1">
                <a:latin typeface="Georgia" panose="02040502050405020303" pitchFamily="18" charset="0"/>
              </a:rPr>
              <a:t>Endocr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Pract</a:t>
            </a:r>
            <a:r>
              <a:rPr lang="it-IT" sz="900" i="1" dirty="0">
                <a:latin typeface="Georgia" panose="02040502050405020303" pitchFamily="18" charset="0"/>
              </a:rPr>
              <a:t>. 2019;25(12):1346-1359. doi:10.4158/GL-2019-0406.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56E94E0-BE6D-D18B-BFC8-529154A4D8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31" t="74797" b="12216"/>
          <a:stretch>
            <a:fillRect/>
          </a:stretch>
        </p:blipFill>
        <p:spPr>
          <a:xfrm>
            <a:off x="384414" y="5324134"/>
            <a:ext cx="11807586" cy="889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F4FF941-4BD2-476F-2362-122E1158B5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207" t="16867" r="48561" b="28713"/>
          <a:stretch>
            <a:fillRect/>
          </a:stretch>
        </p:blipFill>
        <p:spPr>
          <a:xfrm>
            <a:off x="3279648" y="1340466"/>
            <a:ext cx="3072384" cy="372542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AEB5AAC-7587-D418-37E0-E7BF937466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788" t="16867" r="23980" b="28713"/>
          <a:stretch>
            <a:fillRect/>
          </a:stretch>
        </p:blipFill>
        <p:spPr>
          <a:xfrm>
            <a:off x="6349167" y="1340466"/>
            <a:ext cx="3072384" cy="372542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8C8BEFF-BFD3-E95C-39D9-5875861879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834" t="17841" r="1415" b="31037"/>
          <a:stretch>
            <a:fillRect/>
          </a:stretch>
        </p:blipFill>
        <p:spPr>
          <a:xfrm>
            <a:off x="9421550" y="1416799"/>
            <a:ext cx="2770449" cy="349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F8A668E-AE4E-14C4-F69C-9DF7748F99AE}"/>
              </a:ext>
            </a:extLst>
          </p:cNvPr>
          <p:cNvSpPr txBox="1"/>
          <p:nvPr/>
        </p:nvSpPr>
        <p:spPr>
          <a:xfrm>
            <a:off x="0" y="282196"/>
            <a:ext cx="12192000" cy="692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900" b="1" dirty="0">
                <a:latin typeface="Georgia" panose="02040502050405020303" pitchFamily="18" charset="0"/>
              </a:rPr>
              <a:t>Dal concetto al pasto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26186A4-CFD1-7DA5-C665-46EDFD5846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842" b="8198"/>
          <a:stretch>
            <a:fillRect/>
          </a:stretch>
        </p:blipFill>
        <p:spPr>
          <a:xfrm>
            <a:off x="511926" y="1199435"/>
            <a:ext cx="11168147" cy="4963621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E5FB7FE-1966-C4A7-AA13-323605814612}"/>
              </a:ext>
            </a:extLst>
          </p:cNvPr>
          <p:cNvSpPr txBox="1"/>
          <p:nvPr/>
        </p:nvSpPr>
        <p:spPr>
          <a:xfrm>
            <a:off x="0" y="6321888"/>
            <a:ext cx="1219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t-IT" sz="900" i="1" dirty="0" err="1">
                <a:latin typeface="Georgia" panose="02040502050405020303" pitchFamily="18" charset="0"/>
              </a:rPr>
              <a:t>Framson</a:t>
            </a:r>
            <a:r>
              <a:rPr lang="it-IT" sz="900" i="1" dirty="0">
                <a:latin typeface="Georgia" panose="02040502050405020303" pitchFamily="18" charset="0"/>
              </a:rPr>
              <a:t> C, Kristal AR, Schenk JM, Littman AJ, </a:t>
            </a:r>
            <a:r>
              <a:rPr lang="it-IT" sz="900" i="1" dirty="0" err="1">
                <a:latin typeface="Georgia" panose="02040502050405020303" pitchFamily="18" charset="0"/>
              </a:rPr>
              <a:t>Zeliadt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S</a:t>
            </a:r>
            <a:r>
              <a:rPr lang="it-IT" sz="900" i="1" dirty="0">
                <a:latin typeface="Georgia" panose="02040502050405020303" pitchFamily="18" charset="0"/>
              </a:rPr>
              <a:t>, Benitez D. Development and </a:t>
            </a:r>
            <a:r>
              <a:rPr lang="it-IT" sz="900" i="1" dirty="0" err="1">
                <a:latin typeface="Georgia" panose="02040502050405020303" pitchFamily="18" charset="0"/>
              </a:rPr>
              <a:t>validation</a:t>
            </a:r>
            <a:r>
              <a:rPr lang="it-IT" sz="900" i="1" dirty="0">
                <a:latin typeface="Georgia" panose="02040502050405020303" pitchFamily="18" charset="0"/>
              </a:rPr>
              <a:t> of the </a:t>
            </a:r>
            <a:r>
              <a:rPr lang="it-IT" sz="900" i="1" dirty="0" err="1">
                <a:latin typeface="Georgia" panose="02040502050405020303" pitchFamily="18" charset="0"/>
              </a:rPr>
              <a:t>Mindful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Eating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Questionnaire</a:t>
            </a:r>
            <a:r>
              <a:rPr lang="it-IT" sz="900" i="1" dirty="0">
                <a:latin typeface="Georgia" panose="02040502050405020303" pitchFamily="18" charset="0"/>
              </a:rPr>
              <a:t>. </a:t>
            </a:r>
            <a:r>
              <a:rPr lang="it-IT" sz="900" i="1" dirty="0" err="1">
                <a:latin typeface="Georgia" panose="02040502050405020303" pitchFamily="18" charset="0"/>
              </a:rPr>
              <a:t>J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Am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Diet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Assoc</a:t>
            </a:r>
            <a:r>
              <a:rPr lang="it-IT" sz="900" i="1" dirty="0">
                <a:latin typeface="Georgia" panose="02040502050405020303" pitchFamily="18" charset="0"/>
              </a:rPr>
              <a:t>. 2009;109(8):1439-1444. doi:10.1016/j.jada.2009.05.006.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900" i="1" dirty="0">
                <a:latin typeface="Georgia" panose="02040502050405020303" pitchFamily="18" charset="0"/>
              </a:rPr>
              <a:t>Tapper K. </a:t>
            </a:r>
            <a:r>
              <a:rPr lang="it-IT" sz="900" i="1" dirty="0" err="1">
                <a:latin typeface="Georgia" panose="02040502050405020303" pitchFamily="18" charset="0"/>
              </a:rPr>
              <a:t>Mindful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eating</a:t>
            </a:r>
            <a:r>
              <a:rPr lang="it-IT" sz="900" i="1" dirty="0">
                <a:latin typeface="Georgia" panose="02040502050405020303" pitchFamily="18" charset="0"/>
              </a:rPr>
              <a:t>: </a:t>
            </a:r>
            <a:r>
              <a:rPr lang="it-IT" sz="900" i="1" dirty="0" err="1">
                <a:latin typeface="Georgia" panose="02040502050405020303" pitchFamily="18" charset="0"/>
              </a:rPr>
              <a:t>what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we</a:t>
            </a:r>
            <a:r>
              <a:rPr lang="it-IT" sz="900" i="1" dirty="0">
                <a:latin typeface="Georgia" panose="02040502050405020303" pitchFamily="18" charset="0"/>
              </a:rPr>
              <a:t> know so far. </a:t>
            </a:r>
            <a:r>
              <a:rPr lang="it-IT" sz="900" i="1" dirty="0" err="1">
                <a:latin typeface="Georgia" panose="02040502050405020303" pitchFamily="18" charset="0"/>
              </a:rPr>
              <a:t>Nutr</a:t>
            </a:r>
            <a:r>
              <a:rPr lang="it-IT" sz="900" i="1" dirty="0">
                <a:latin typeface="Georgia" panose="02040502050405020303" pitchFamily="18" charset="0"/>
              </a:rPr>
              <a:t> Bull. 2022;47(2):168-185. doi:10.1111/nbu.12559.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900" i="1" dirty="0" err="1">
                <a:latin typeface="Georgia" panose="02040502050405020303" pitchFamily="18" charset="0"/>
              </a:rPr>
              <a:t>Almuhtadi</a:t>
            </a:r>
            <a:r>
              <a:rPr lang="it-IT" sz="900" i="1" dirty="0">
                <a:latin typeface="Georgia" panose="02040502050405020303" pitchFamily="18" charset="0"/>
              </a:rPr>
              <a:t> Y, </a:t>
            </a:r>
            <a:r>
              <a:rPr lang="it-IT" sz="900" i="1" dirty="0" err="1">
                <a:latin typeface="Georgia" panose="02040502050405020303" pitchFamily="18" charset="0"/>
              </a:rPr>
              <a:t>Alageel</a:t>
            </a:r>
            <a:r>
              <a:rPr lang="it-IT" sz="900" i="1" dirty="0">
                <a:latin typeface="Georgia" panose="02040502050405020303" pitchFamily="18" charset="0"/>
              </a:rPr>
              <a:t> S. </a:t>
            </a:r>
            <a:r>
              <a:rPr lang="it-IT" sz="900" i="1" dirty="0" err="1">
                <a:latin typeface="Georgia" panose="02040502050405020303" pitchFamily="18" charset="0"/>
              </a:rPr>
              <a:t>Systematic</a:t>
            </a:r>
            <a:r>
              <a:rPr lang="it-IT" sz="900" i="1" dirty="0">
                <a:latin typeface="Georgia" panose="02040502050405020303" pitchFamily="18" charset="0"/>
              </a:rPr>
              <a:t> review of mindfulness-</a:t>
            </a:r>
            <a:r>
              <a:rPr lang="it-IT" sz="900" i="1" dirty="0" err="1">
                <a:latin typeface="Georgia" panose="02040502050405020303" pitchFamily="18" charset="0"/>
              </a:rPr>
              <a:t>based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interventions</a:t>
            </a:r>
            <a:r>
              <a:rPr lang="it-IT" sz="900" i="1" dirty="0">
                <a:latin typeface="Georgia" panose="02040502050405020303" pitchFamily="18" charset="0"/>
              </a:rPr>
              <a:t> for weight management </a:t>
            </a:r>
            <a:r>
              <a:rPr lang="it-IT" sz="900" i="1" dirty="0" err="1">
                <a:latin typeface="Georgia" panose="02040502050405020303" pitchFamily="18" charset="0"/>
              </a:rPr>
              <a:t>among</a:t>
            </a:r>
            <a:r>
              <a:rPr lang="it-IT" sz="900" i="1" dirty="0">
                <a:latin typeface="Georgia" panose="02040502050405020303" pitchFamily="18" charset="0"/>
              </a:rPr>
              <a:t> </a:t>
            </a:r>
            <a:r>
              <a:rPr lang="it-IT" sz="900" i="1" dirty="0" err="1">
                <a:latin typeface="Georgia" panose="02040502050405020303" pitchFamily="18" charset="0"/>
              </a:rPr>
              <a:t>pre</a:t>
            </a:r>
            <a:r>
              <a:rPr lang="it-IT" sz="900" i="1" dirty="0">
                <a:latin typeface="Georgia" panose="02040502050405020303" pitchFamily="18" charset="0"/>
              </a:rPr>
              <a:t>- and post-</a:t>
            </a:r>
            <a:r>
              <a:rPr lang="it-IT" sz="900" i="1" dirty="0" err="1">
                <a:latin typeface="Georgia" panose="02040502050405020303" pitchFamily="18" charset="0"/>
              </a:rPr>
              <a:t>bariatric</a:t>
            </a:r>
            <a:r>
              <a:rPr lang="it-IT" sz="900" i="1" dirty="0">
                <a:latin typeface="Georgia" panose="02040502050405020303" pitchFamily="18" charset="0"/>
              </a:rPr>
              <a:t> surgery </a:t>
            </a:r>
            <a:r>
              <a:rPr lang="it-IT" sz="900" i="1" dirty="0" err="1">
                <a:latin typeface="Georgia" panose="02040502050405020303" pitchFamily="18" charset="0"/>
              </a:rPr>
              <a:t>patients</a:t>
            </a:r>
            <a:r>
              <a:rPr lang="it-IT" sz="900" i="1" dirty="0">
                <a:latin typeface="Georgia" panose="02040502050405020303" pitchFamily="18" charset="0"/>
              </a:rPr>
              <a:t>. </a:t>
            </a:r>
            <a:r>
              <a:rPr lang="it-IT" sz="900" i="1" dirty="0" err="1">
                <a:latin typeface="Georgia" panose="02040502050405020303" pitchFamily="18" charset="0"/>
              </a:rPr>
              <a:t>Adv</a:t>
            </a:r>
            <a:r>
              <a:rPr lang="it-IT" sz="900" i="1" dirty="0">
                <a:latin typeface="Georgia" panose="02040502050405020303" pitchFamily="18" charset="0"/>
              </a:rPr>
              <a:t> Mind Body </a:t>
            </a:r>
            <a:r>
              <a:rPr lang="it-IT" sz="900" i="1" dirty="0" err="1">
                <a:latin typeface="Georgia" panose="02040502050405020303" pitchFamily="18" charset="0"/>
              </a:rPr>
              <a:t>Med</a:t>
            </a:r>
            <a:r>
              <a:rPr lang="it-IT" sz="900" i="1" dirty="0">
                <a:latin typeface="Georgia" panose="02040502050405020303" pitchFamily="18" charset="0"/>
              </a:rPr>
              <a:t>. 2023;37(3):15-22.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366A025-8F27-7917-5E6C-ED8A63581EA5}"/>
              </a:ext>
            </a:extLst>
          </p:cNvPr>
          <p:cNvSpPr/>
          <p:nvPr/>
        </p:nvSpPr>
        <p:spPr>
          <a:xfrm>
            <a:off x="859536" y="1199435"/>
            <a:ext cx="2944368" cy="3738325"/>
          </a:xfrm>
          <a:prstGeom prst="rect">
            <a:avLst/>
          </a:prstGeom>
          <a:noFill/>
          <a:ln w="57150">
            <a:solidFill>
              <a:srgbClr val="DFEC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268E1DC-8547-D5D1-3DAF-806126C97164}"/>
              </a:ext>
            </a:extLst>
          </p:cNvPr>
          <p:cNvSpPr/>
          <p:nvPr/>
        </p:nvSpPr>
        <p:spPr>
          <a:xfrm>
            <a:off x="4578096" y="1199435"/>
            <a:ext cx="2944368" cy="3738325"/>
          </a:xfrm>
          <a:prstGeom prst="rect">
            <a:avLst/>
          </a:prstGeom>
          <a:noFill/>
          <a:ln w="57150">
            <a:solidFill>
              <a:srgbClr val="DFEC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0507DCD-4475-3BE4-8AEB-BE1AA31A5422}"/>
              </a:ext>
            </a:extLst>
          </p:cNvPr>
          <p:cNvSpPr/>
          <p:nvPr/>
        </p:nvSpPr>
        <p:spPr>
          <a:xfrm>
            <a:off x="8296656" y="1199434"/>
            <a:ext cx="2944368" cy="3738325"/>
          </a:xfrm>
          <a:prstGeom prst="rect">
            <a:avLst/>
          </a:prstGeom>
          <a:noFill/>
          <a:ln w="57150">
            <a:solidFill>
              <a:srgbClr val="DFEC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301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B1B18CF-16A9-E000-BEA6-654C20811E48}"/>
              </a:ext>
            </a:extLst>
          </p:cNvPr>
          <p:cNvSpPr txBox="1"/>
          <p:nvPr/>
        </p:nvSpPr>
        <p:spPr>
          <a:xfrm>
            <a:off x="0" y="282196"/>
            <a:ext cx="12192000" cy="692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900" b="1" dirty="0">
                <a:latin typeface="Georgia" panose="02040502050405020303" pitchFamily="18" charset="0"/>
              </a:rPr>
              <a:t>Conclusioni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DD09877-DB2C-018F-476B-0E2765E55A30}"/>
              </a:ext>
            </a:extLst>
          </p:cNvPr>
          <p:cNvSpPr txBox="1"/>
          <p:nvPr/>
        </p:nvSpPr>
        <p:spPr>
          <a:xfrm>
            <a:off x="196476" y="1387418"/>
            <a:ext cx="1199552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latin typeface="Georgia" panose="02040502050405020303" pitchFamily="18" charset="0"/>
              </a:rPr>
              <a:t>OGGI </a:t>
            </a:r>
          </a:p>
          <a:p>
            <a:r>
              <a:rPr lang="it-IT" b="1" dirty="0">
                <a:latin typeface="Georgia" panose="02040502050405020303" pitchFamily="18" charset="0"/>
              </a:rPr>
              <a:t>La procedura bariatrica modifica il contesto biologico della sazietà.</a:t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dirty="0">
                <a:latin typeface="Georgia" panose="02040502050405020303" pitchFamily="18" charset="0"/>
              </a:rPr>
              <a:t>La robotica interviene principalmente sul piano tecnico; non è documentato, ad oggi, un suo effetto neuro-metabolico specifico.</a:t>
            </a:r>
          </a:p>
          <a:p>
            <a:endParaRPr lang="it-IT" b="1" dirty="0">
              <a:latin typeface="Georgia" panose="02040502050405020303" pitchFamily="18" charset="0"/>
            </a:endParaRPr>
          </a:p>
          <a:p>
            <a:r>
              <a:rPr lang="it-IT" b="1" dirty="0">
                <a:latin typeface="Georgia" panose="02040502050405020303" pitchFamily="18" charset="0"/>
              </a:rPr>
              <a:t>NEL FOLLOW-UP </a:t>
            </a:r>
          </a:p>
          <a:p>
            <a:r>
              <a:rPr lang="it-IT" b="1" dirty="0">
                <a:latin typeface="Georgia" panose="02040502050405020303" pitchFamily="18" charset="0"/>
              </a:rPr>
              <a:t>Il segnale biologico deve diventare esperienza e comportamento.</a:t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dirty="0">
                <a:latin typeface="Georgia" panose="02040502050405020303" pitchFamily="18" charset="0"/>
              </a:rPr>
              <a:t>La </a:t>
            </a:r>
            <a:r>
              <a:rPr lang="it-IT" dirty="0" err="1">
                <a:latin typeface="Georgia" panose="02040502050405020303" pitchFamily="18" charset="0"/>
              </a:rPr>
              <a:t>mindful</a:t>
            </a:r>
            <a:r>
              <a:rPr lang="it-IT" dirty="0">
                <a:latin typeface="Georgia" panose="02040502050405020303" pitchFamily="18" charset="0"/>
              </a:rPr>
              <a:t> </a:t>
            </a:r>
            <a:r>
              <a:rPr lang="it-IT" dirty="0" err="1">
                <a:latin typeface="Georgia" panose="02040502050405020303" pitchFamily="18" charset="0"/>
              </a:rPr>
              <a:t>eating</a:t>
            </a:r>
            <a:r>
              <a:rPr lang="it-IT" dirty="0">
                <a:latin typeface="Georgia" panose="02040502050405020303" pitchFamily="18" charset="0"/>
              </a:rPr>
              <a:t> può favorire attenzione alla percezione dei segnali e alla risposta alimentare, integrandosi nel percorso nutrizionale.</a:t>
            </a:r>
          </a:p>
          <a:p>
            <a:endParaRPr lang="it-IT" b="1" dirty="0">
              <a:latin typeface="Georgia" panose="02040502050405020303" pitchFamily="18" charset="0"/>
            </a:endParaRPr>
          </a:p>
          <a:p>
            <a:r>
              <a:rPr lang="it-IT" b="1" dirty="0">
                <a:latin typeface="Georgia" panose="02040502050405020303" pitchFamily="18" charset="0"/>
              </a:rPr>
              <a:t>DOMANI </a:t>
            </a:r>
          </a:p>
          <a:p>
            <a:r>
              <a:rPr lang="it-IT" b="1" dirty="0">
                <a:latin typeface="Georgia" panose="02040502050405020303" pitchFamily="18" charset="0"/>
              </a:rPr>
              <a:t>La crescente diffusione della robotica apre nuove domande di ricerca.</a:t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dirty="0">
                <a:latin typeface="Georgia" panose="02040502050405020303" pitchFamily="18" charset="0"/>
              </a:rPr>
              <a:t>Studi prospettici potranno chiarire se precisione, standardizzazione e riproducibilità tecnica possano tradursi anche in differenze metaboliche e funzionali.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b="1" dirty="0">
              <a:latin typeface="Georgia" panose="02040502050405020303" pitchFamily="18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82A986A-436C-9558-63A5-C3FD2F9178F8}"/>
              </a:ext>
            </a:extLst>
          </p:cNvPr>
          <p:cNvSpPr txBox="1"/>
          <p:nvPr/>
        </p:nvSpPr>
        <p:spPr>
          <a:xfrm>
            <a:off x="0" y="6047461"/>
            <a:ext cx="12192000" cy="646331"/>
          </a:xfrm>
          <a:prstGeom prst="rect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latin typeface="Georgia" panose="02040502050405020303" pitchFamily="18" charset="0"/>
              </a:rPr>
              <a:t>La sinergia, allora, non è un punto di arrivo già dimostrato, ma uno spazio di integrazione e di ricerca tra tecnica, fisiologia, percezione e comportamento.</a:t>
            </a:r>
          </a:p>
        </p:txBody>
      </p:sp>
    </p:spTree>
    <p:extLst>
      <p:ext uri="{BB962C8B-B14F-4D97-AF65-F5344CB8AC3E}">
        <p14:creationId xmlns:p14="http://schemas.microsoft.com/office/powerpoint/2010/main" val="140771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1462" y="828526"/>
            <a:ext cx="4231342" cy="2097741"/>
          </a:xfrm>
        </p:spPr>
        <p:txBody>
          <a:bodyPr>
            <a:normAutofit/>
          </a:bodyPr>
          <a:lstStyle/>
          <a:p>
            <a:r>
              <a:rPr lang="it-IT" sz="7200" dirty="0">
                <a:latin typeface="ACADEMY ENGRAVED LET PLAIN:1.0" panose="02000000000000000000" pitchFamily="2" charset="0"/>
              </a:rPr>
              <a:t>Grazie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5D2092B-A264-7294-2253-FB81BB0D5D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5208" t="10503" r="14157" b="13264"/>
          <a:stretch/>
        </p:blipFill>
        <p:spPr>
          <a:xfrm>
            <a:off x="8086825" y="2534546"/>
            <a:ext cx="2589196" cy="279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10687</TotalTime>
  <Words>2359</Words>
  <Application>Microsoft Macintosh PowerPoint</Application>
  <PresentationFormat>Widescreen</PresentationFormat>
  <Paragraphs>132</Paragraphs>
  <Slides>14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ACADEMY ENGRAVED LET PLAIN:1.0</vt:lpstr>
      <vt:lpstr>Arial</vt:lpstr>
      <vt:lpstr>Calibri</vt:lpstr>
      <vt:lpstr>Georgia</vt:lpstr>
      <vt:lpstr>Wingdings</vt:lpstr>
      <vt:lpstr>RetrospectVTI</vt:lpstr>
      <vt:lpstr>Robotic Surgery &amp; Mindful Eating  Sinergia per una sazietà neuro-metabolica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cristiano giardiello</cp:lastModifiedBy>
  <cp:revision>146</cp:revision>
  <dcterms:created xsi:type="dcterms:W3CDTF">2022-02-27T17:36:31Z</dcterms:created>
  <dcterms:modified xsi:type="dcterms:W3CDTF">2026-09-17T10:42:59Z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